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A87E-37DC-4C8D-89B6-CAEF0C92C83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CA8F-02FB-468D-B945-5EF9487B9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BA97-F314-4E9D-8C62-14469AAFB5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BA97-F314-4E9D-8C62-14469AAFB5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2302-58B6-48AC-A1F6-5B553FD8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4239-7A19-4952-8E0F-AB9B22023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B09C-AD4D-41BE-B367-9CF7F04DE3A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7EBB-080A-4EA2-8C58-E0C3C2DC8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FCAT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Cells and Body Systems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Organelles- </a:t>
            </a:r>
            <a:r>
              <a:rPr lang="en-US" b="1" dirty="0" smtClean="0"/>
              <a:t>“tiny organs” of a cell</a:t>
            </a:r>
          </a:p>
          <a:p>
            <a:r>
              <a:rPr lang="en-US" dirty="0" smtClean="0"/>
              <a:t>They function very similarly to the organs in our bodies to keep the organism functioning properly</a:t>
            </a:r>
          </a:p>
          <a:p>
            <a:r>
              <a:rPr lang="en-US" b="1" u="sng" dirty="0" smtClean="0"/>
              <a:t>Homeostasis</a:t>
            </a:r>
            <a:r>
              <a:rPr lang="en-US" dirty="0" smtClean="0"/>
              <a:t>- </a:t>
            </a:r>
            <a:r>
              <a:rPr lang="en-US" b="1" dirty="0" smtClean="0"/>
              <a:t>an organisms ability to keep proper conditions inside no matter what is going on outside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733800"/>
                <a:gridCol w="1752600"/>
              </a:tblGrid>
              <a:tr h="500442">
                <a:tc>
                  <a:txBody>
                    <a:bodyPr/>
                    <a:lstStyle/>
                    <a:p>
                      <a:r>
                        <a:rPr lang="en-US" dirty="0" smtClean="0"/>
                        <a:t>Organelle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(Job)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Animal/Plant</a:t>
                      </a:r>
                      <a:endParaRPr lang="en-US" dirty="0"/>
                    </a:p>
                  </a:txBody>
                  <a:tcPr/>
                </a:tc>
              </a:tr>
              <a:tr h="8637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Cell Wall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Tough, rigid outer covering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004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Cell Membrane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Protective layer around the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  <a:tr h="1233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Cytoplasm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Gelatin-like material that is in the cell where all the</a:t>
                      </a:r>
                      <a:r>
                        <a:rPr lang="en-US" baseline="0" dirty="0" smtClean="0"/>
                        <a:t> organelles carryout their functions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  <a:tr h="8637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Nucleus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Directs all cell activity (like a brain), houses the 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733800"/>
                <a:gridCol w="1752600"/>
              </a:tblGrid>
              <a:tr h="530469">
                <a:tc>
                  <a:txBody>
                    <a:bodyPr/>
                    <a:lstStyle/>
                    <a:p>
                      <a:r>
                        <a:rPr lang="en-US" dirty="0" smtClean="0"/>
                        <a:t>Organelle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(Job)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Animal/Plant</a:t>
                      </a:r>
                      <a:endParaRPr lang="en-US" dirty="0"/>
                    </a:p>
                  </a:txBody>
                  <a:tcPr/>
                </a:tc>
              </a:tr>
              <a:tr h="9692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Chloroplasts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 chlorophyll which makes them green,</a:t>
                      </a:r>
                      <a:r>
                        <a:rPr lang="en-US" baseline="0" dirty="0" smtClean="0"/>
                        <a:t> this is where photosynthesis happens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784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Mitochondria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energy is from break down food (cellular</a:t>
                      </a:r>
                      <a:r>
                        <a:rPr lang="en-US" baseline="0" dirty="0" smtClean="0"/>
                        <a:t> respiration happens)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  <a:tr h="8911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Ribosome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proteins that are used</a:t>
                      </a:r>
                      <a:r>
                        <a:rPr lang="en-US" baseline="0" dirty="0" smtClean="0"/>
                        <a:t> for many other functions by the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  <a:tr h="9692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Vacuole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area  for food,</a:t>
                      </a:r>
                      <a:r>
                        <a:rPr lang="en-US" baseline="0" dirty="0" smtClean="0"/>
                        <a:t> water, waste</a:t>
                      </a:r>
                    </a:p>
                    <a:p>
                      <a:r>
                        <a:rPr lang="en-US" baseline="0" dirty="0" smtClean="0"/>
                        <a:t>Central Vacuole ( large storage area for water in plant cell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VS Plant Cell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1065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Animal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Plant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</a:tr>
              <a:tr h="585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Round</a:t>
                      </a:r>
                      <a:r>
                        <a:rPr lang="en-US" b="1" baseline="0" dirty="0" smtClean="0"/>
                        <a:t> shaped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Square Shaped</a:t>
                      </a:r>
                      <a:endParaRPr lang="en-US" b="1" dirty="0"/>
                    </a:p>
                  </a:txBody>
                  <a:tcPr/>
                </a:tc>
              </a:tr>
              <a:tr h="585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Cell Membrane</a:t>
                      </a:r>
                      <a:r>
                        <a:rPr lang="en-US" b="1" baseline="0" dirty="0" smtClean="0"/>
                        <a:t> is outer covering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Has cell</a:t>
                      </a:r>
                      <a:r>
                        <a:rPr lang="en-US" b="1" baseline="0" dirty="0" smtClean="0"/>
                        <a:t> wall</a:t>
                      </a:r>
                      <a:endParaRPr lang="en-US" b="1" dirty="0"/>
                    </a:p>
                  </a:txBody>
                  <a:tcPr/>
                </a:tc>
              </a:tr>
              <a:tr h="585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Has </a:t>
                      </a:r>
                      <a:r>
                        <a:rPr lang="en-US" b="1" dirty="0" err="1" smtClean="0"/>
                        <a:t>lysosomes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Central Vacuole</a:t>
                      </a:r>
                      <a:endParaRPr lang="en-US" b="1" dirty="0"/>
                    </a:p>
                  </a:txBody>
                  <a:tcPr/>
                </a:tc>
              </a:tr>
              <a:tr h="58553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Chloroplasts (with chlorophyll)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Organization small to big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41475"/>
            <a:ext cx="4038600" cy="45307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Atom</a:t>
            </a:r>
          </a:p>
          <a:p>
            <a:pPr eaLnBrk="1" hangingPunct="1">
              <a:defRPr/>
            </a:pPr>
            <a:r>
              <a:rPr lang="en-US" sz="2800" dirty="0" smtClean="0"/>
              <a:t>Molecule</a:t>
            </a:r>
          </a:p>
          <a:p>
            <a:pPr eaLnBrk="1" hangingPunct="1">
              <a:defRPr/>
            </a:pPr>
            <a:r>
              <a:rPr lang="en-US" sz="2800" dirty="0" smtClean="0"/>
              <a:t>Organelle</a:t>
            </a:r>
          </a:p>
          <a:p>
            <a:pPr eaLnBrk="1" hangingPunct="1">
              <a:defRPr/>
            </a:pPr>
            <a:r>
              <a:rPr lang="en-US" sz="2800" b="1" dirty="0" smtClean="0"/>
              <a:t>Cell</a:t>
            </a:r>
          </a:p>
          <a:p>
            <a:pPr eaLnBrk="1" hangingPunct="1">
              <a:defRPr/>
            </a:pPr>
            <a:r>
              <a:rPr lang="en-US" sz="2800" b="1" dirty="0" smtClean="0"/>
              <a:t>Tissue</a:t>
            </a:r>
          </a:p>
          <a:p>
            <a:pPr eaLnBrk="1" hangingPunct="1">
              <a:defRPr/>
            </a:pPr>
            <a:r>
              <a:rPr lang="en-US" sz="2800" b="1" dirty="0" smtClean="0"/>
              <a:t>Organ</a:t>
            </a:r>
          </a:p>
          <a:p>
            <a:pPr eaLnBrk="1" hangingPunct="1">
              <a:defRPr/>
            </a:pPr>
            <a:r>
              <a:rPr lang="en-US" sz="2800" b="1" dirty="0" smtClean="0"/>
              <a:t>System</a:t>
            </a:r>
          </a:p>
          <a:p>
            <a:pPr eaLnBrk="1" hangingPunct="1">
              <a:defRPr/>
            </a:pPr>
            <a:r>
              <a:rPr lang="en-US" sz="2800" b="1" dirty="0" smtClean="0"/>
              <a:t>Organism</a:t>
            </a:r>
          </a:p>
        </p:txBody>
      </p:sp>
      <p:pic>
        <p:nvPicPr>
          <p:cNvPr id="5124" name="Picture 8" descr="c2-01leve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76400"/>
            <a:ext cx="3192463" cy="45307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Cells are specialized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We have millions of cells in our bodies.  </a:t>
            </a:r>
          </a:p>
          <a:p>
            <a:r>
              <a:rPr lang="en-US" dirty="0" smtClean="0"/>
              <a:t>There are several types of cells which perform different jobs to keep us alive</a:t>
            </a:r>
          </a:p>
          <a:p>
            <a:r>
              <a:rPr lang="en-US" dirty="0" smtClean="0"/>
              <a:t>These specialized cell make special tissues that create specialized organs</a:t>
            </a:r>
          </a:p>
          <a:p>
            <a:r>
              <a:rPr lang="en-US" dirty="0" smtClean="0"/>
              <a:t>The organs working together to perform tasks are called organ systems</a:t>
            </a:r>
          </a:p>
          <a:p>
            <a:r>
              <a:rPr lang="en-US" dirty="0" smtClean="0"/>
              <a:t>Each organ system carries out a specific function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1" descr="excreto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3657600"/>
            <a:ext cx="2352675" cy="2743200"/>
          </a:xfrm>
          <a:noFill/>
        </p:spPr>
      </p:pic>
      <p:sp>
        <p:nvSpPr>
          <p:cNvPr id="419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5334000" cy="5603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Major Systems</a:t>
            </a:r>
          </a:p>
        </p:txBody>
      </p:sp>
      <p:pic>
        <p:nvPicPr>
          <p:cNvPr id="8196" name="Picture 14" descr="digesti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457200"/>
            <a:ext cx="2292350" cy="3027363"/>
          </a:xfrm>
          <a:noFill/>
        </p:spPr>
      </p:pic>
      <p:pic>
        <p:nvPicPr>
          <p:cNvPr id="8197" name="Picture 16" descr="respir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52800" y="914400"/>
            <a:ext cx="2270125" cy="2514600"/>
          </a:xfrm>
          <a:noFill/>
        </p:spPr>
      </p:pic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6324600" y="5519172"/>
            <a:ext cx="1371600" cy="13388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Excretory-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/>
              <a:t>Gets rid of waste in the blood</a:t>
            </a:r>
            <a:endParaRPr lang="en-US" altLang="en-US" dirty="0"/>
          </a:p>
        </p:txBody>
      </p:sp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3352800" y="3352800"/>
            <a:ext cx="1371600" cy="286232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Respiratory- takes in oxygen to put it in the blood for respiration and gets rid of carbon dioxide waste</a:t>
            </a:r>
            <a:endParaRPr lang="en-US" altLang="en-US" dirty="0"/>
          </a:p>
        </p:txBody>
      </p:sp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7543800" y="3352800"/>
            <a:ext cx="1371600" cy="2169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Digestive-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/>
              <a:t>Brings in food and takes out nutrients then gets rid of the waste</a:t>
            </a:r>
            <a:endParaRPr lang="en-US" altLang="en-US" dirty="0"/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28416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23"/>
          <p:cNvSpPr txBox="1">
            <a:spLocks noChangeArrowheads="1"/>
          </p:cNvSpPr>
          <p:nvPr/>
        </p:nvSpPr>
        <p:spPr bwMode="auto">
          <a:xfrm>
            <a:off x="0" y="4953000"/>
            <a:ext cx="1371600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Immune- protects you from illness/ bacteria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Major Systems</a:t>
            </a:r>
          </a:p>
        </p:txBody>
      </p:sp>
      <p:pic>
        <p:nvPicPr>
          <p:cNvPr id="9219" name="Picture 8" descr="cir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863" y="457200"/>
            <a:ext cx="2309680" cy="2971800"/>
          </a:xfrm>
          <a:noFill/>
        </p:spPr>
      </p:pic>
      <p:pic>
        <p:nvPicPr>
          <p:cNvPr id="9220" name="Picture 9" descr="muscle_b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914400"/>
            <a:ext cx="2195513" cy="3276600"/>
          </a:xfrm>
          <a:noFill/>
        </p:spPr>
      </p:pic>
      <p:pic>
        <p:nvPicPr>
          <p:cNvPr id="9221" name="Picture 10" descr="nervous_syst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87600" y="3830637"/>
            <a:ext cx="2078038" cy="3103563"/>
          </a:xfrm>
          <a:noFill/>
        </p:spPr>
      </p:pic>
      <p:pic>
        <p:nvPicPr>
          <p:cNvPr id="9222" name="Picture 11" descr="skeleton_fron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08800" y="3657600"/>
            <a:ext cx="2024063" cy="3027363"/>
          </a:xfrm>
          <a:noFill/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57200" y="3352800"/>
            <a:ext cx="1371600" cy="32778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Circulatory-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/>
              <a:t>Heart pumps oxygenated blood through arteries to the rest of the body and veins return it to the heart </a:t>
            </a:r>
            <a:endParaRPr lang="en-US" altLang="en-US" dirty="0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2667000" y="1176278"/>
            <a:ext cx="1600200" cy="286232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Nervous- allows you to respond to stimuli to maintain homeostasis, all of </a:t>
            </a:r>
            <a:r>
              <a:rPr lang="en-US" altLang="en-US" smtClean="0"/>
              <a:t>your senses </a:t>
            </a:r>
            <a:r>
              <a:rPr lang="en-US" altLang="en-US" dirty="0" smtClean="0"/>
              <a:t>are part of the nervous system</a:t>
            </a:r>
            <a:endParaRPr lang="en-US" altLang="en-US" dirty="0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4876800" y="3580180"/>
            <a:ext cx="1676400" cy="32778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Muscular-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/>
              <a:t>Allows for voluntary movement of the body and pumps blood, moves food, and blood through involuntary movement</a:t>
            </a:r>
            <a:endParaRPr lang="en-US" altLang="en-US" dirty="0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315200" y="457200"/>
            <a:ext cx="1371600" cy="313932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Skeletal- provides framework for the body, attachment for muscles to move the body, and makes blood in the marrow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Bacteria VS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Bacteria are single celled organisms</a:t>
            </a:r>
          </a:p>
          <a:p>
            <a:r>
              <a:rPr lang="en-US" dirty="0" smtClean="0"/>
              <a:t>They are alive</a:t>
            </a:r>
          </a:p>
          <a:p>
            <a:r>
              <a:rPr lang="en-US" dirty="0" smtClean="0"/>
              <a:t>They can live outside of host body </a:t>
            </a:r>
          </a:p>
          <a:p>
            <a:r>
              <a:rPr lang="en-US" dirty="0" smtClean="0"/>
              <a:t>They can respond to stimuli and reproduce</a:t>
            </a:r>
          </a:p>
          <a:p>
            <a:r>
              <a:rPr lang="en-US" dirty="0" smtClean="0"/>
              <a:t>Killed with </a:t>
            </a:r>
          </a:p>
          <a:p>
            <a:pPr>
              <a:buNone/>
            </a:pPr>
            <a:r>
              <a:rPr lang="en-US" dirty="0" smtClean="0"/>
              <a:t>antibiotic (pill)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Virus is not an organism</a:t>
            </a:r>
          </a:p>
          <a:p>
            <a:r>
              <a:rPr lang="en-US" dirty="0" smtClean="0"/>
              <a:t>It cannot reproduce with a host cell of a living organism</a:t>
            </a:r>
          </a:p>
          <a:p>
            <a:r>
              <a:rPr lang="en-US" dirty="0" smtClean="0"/>
              <a:t>Killed with a vaccine (shot)</a:t>
            </a:r>
            <a:endParaRPr lang="en-US" dirty="0"/>
          </a:p>
        </p:txBody>
      </p:sp>
      <p:pic>
        <p:nvPicPr>
          <p:cNvPr id="45058" name="Picture 2" descr="https://encrypted-tbn3.gstatic.com/images?q=tbn:ANd9GcTQOG-rhF7Pvu706UE5ZAUZkQzG8jv-UpeV_A1zB4rHOQr0vLw5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876800"/>
            <a:ext cx="1676400" cy="1181101"/>
          </a:xfrm>
          <a:prstGeom prst="rect">
            <a:avLst/>
          </a:prstGeom>
          <a:noFill/>
        </p:spPr>
      </p:pic>
      <p:pic>
        <p:nvPicPr>
          <p:cNvPr id="1026" name="Picture 2" descr="C:\Users\Owner\Downloads\new do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91" y="1600200"/>
            <a:ext cx="698081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362200" y="5486400"/>
            <a:ext cx="6858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does “Being Alive” mean?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Made of cells</a:t>
            </a:r>
          </a:p>
          <a:p>
            <a:pPr eaLnBrk="1" hangingPunct="1">
              <a:defRPr/>
            </a:pPr>
            <a:r>
              <a:rPr lang="en-US" sz="2800" dirty="0" smtClean="0"/>
              <a:t>Respond to stimuli</a:t>
            </a:r>
          </a:p>
          <a:p>
            <a:pPr eaLnBrk="1" hangingPunct="1">
              <a:defRPr/>
            </a:pPr>
            <a:r>
              <a:rPr lang="en-US" sz="2800" dirty="0" smtClean="0"/>
              <a:t>Respire (use energy)</a:t>
            </a:r>
          </a:p>
          <a:p>
            <a:pPr eaLnBrk="1" hangingPunct="1">
              <a:defRPr/>
            </a:pPr>
            <a:r>
              <a:rPr lang="en-US" sz="2800" dirty="0" smtClean="0"/>
              <a:t>Adapt</a:t>
            </a:r>
          </a:p>
          <a:p>
            <a:pPr eaLnBrk="1" hangingPunct="1">
              <a:defRPr/>
            </a:pPr>
            <a:r>
              <a:rPr lang="en-US" sz="2800" dirty="0" smtClean="0"/>
              <a:t>Reproduce</a:t>
            </a:r>
          </a:p>
          <a:p>
            <a:pPr eaLnBrk="1" hangingPunct="1">
              <a:defRPr/>
            </a:pPr>
            <a:r>
              <a:rPr lang="en-US" sz="2800" dirty="0" smtClean="0"/>
              <a:t>Excrete wastes</a:t>
            </a:r>
          </a:p>
          <a:p>
            <a:pPr eaLnBrk="1" hangingPunct="1">
              <a:defRPr/>
            </a:pPr>
            <a:r>
              <a:rPr lang="en-US" sz="2800" dirty="0" smtClean="0"/>
              <a:t>Secrete</a:t>
            </a:r>
          </a:p>
          <a:p>
            <a:pPr eaLnBrk="1" hangingPunct="1">
              <a:defRPr/>
            </a:pPr>
            <a:r>
              <a:rPr lang="en-US" sz="2800" dirty="0" smtClean="0"/>
              <a:t>Have a life span</a:t>
            </a:r>
          </a:p>
        </p:txBody>
      </p:sp>
      <p:pic>
        <p:nvPicPr>
          <p:cNvPr id="4100" name="Picture 5" descr="king-pengu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2550" y="1600200"/>
            <a:ext cx="3008313" cy="45307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4764"/>
            <a:ext cx="8077200" cy="55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33400" y="6172200"/>
            <a:ext cx="457200" cy="381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74226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62000" y="4572000"/>
            <a:ext cx="381000" cy="457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8184"/>
            <a:ext cx="8229600" cy="32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81000" y="3276600"/>
            <a:ext cx="457200" cy="381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6190"/>
            <a:ext cx="7740107" cy="54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85800" y="5410200"/>
            <a:ext cx="3810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451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914400" y="5029200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1492"/>
            <a:ext cx="8229600" cy="37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33400" y="3886200"/>
            <a:ext cx="304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27526"/>
            <a:ext cx="8832716" cy="270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" y="3352800"/>
            <a:ext cx="3048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What are living things?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What do you think it means to be alive?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Organism-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any living thing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Living things are </a:t>
            </a:r>
            <a:r>
              <a:rPr lang="en-US" b="1" dirty="0"/>
              <a:t>Organized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Made of cells</a:t>
            </a:r>
          </a:p>
          <a:p>
            <a:pPr eaLnBrk="1" hangingPunct="1"/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Cells- is the smallest unit of an organism that carries on the functions of life.</a:t>
            </a:r>
          </a:p>
          <a:p>
            <a:pPr eaLnBrk="1" hangingPunct="1"/>
            <a:r>
              <a:rPr lang="en-US" dirty="0" smtClean="0"/>
              <a:t>Organisms can be composed of one or many cells.</a:t>
            </a:r>
          </a:p>
          <a:p>
            <a:pPr eaLnBrk="1" hangingPunct="1"/>
            <a:r>
              <a:rPr lang="en-US" dirty="0" smtClean="0"/>
              <a:t>Cells have orderly structure and they contain hereditary material which is the instruction for the cells structure and function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536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Theory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Example</a:t>
                      </a:r>
                      <a:endParaRPr lang="en-US" sz="3200" dirty="0"/>
                    </a:p>
                  </a:txBody>
                  <a:tcPr/>
                </a:tc>
              </a:tr>
              <a:tr h="112830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 All organisms</a:t>
                      </a:r>
                      <a:r>
                        <a:rPr lang="en-US" sz="2400" b="1" baseline="0" dirty="0" smtClean="0"/>
                        <a:t> are made up of one or more cells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organisms can be one cell or</a:t>
                      </a:r>
                      <a:r>
                        <a:rPr lang="en-US" baseline="0" dirty="0" smtClean="0"/>
                        <a:t> many cells like a bacteria or animal</a:t>
                      </a:r>
                      <a:endParaRPr lang="en-US" dirty="0"/>
                    </a:p>
                  </a:txBody>
                  <a:tcPr/>
                </a:tc>
              </a:tr>
              <a:tr h="112830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 The cell is the basic unit of organization in organisms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in complex organisms the cell is the basic unit of structure and function</a:t>
                      </a:r>
                      <a:endParaRPr lang="en-US" dirty="0"/>
                    </a:p>
                  </a:txBody>
                  <a:tcPr/>
                </a:tc>
              </a:tr>
              <a:tr h="112830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3. All cells come</a:t>
                      </a:r>
                      <a:r>
                        <a:rPr lang="en-US" sz="2400" b="1" baseline="0" dirty="0" smtClean="0"/>
                        <a:t> from cells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cells can divide to form two new identical cells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Single Cell vs. </a:t>
            </a:r>
            <a:r>
              <a:rPr lang="en-US" dirty="0" err="1" smtClean="0"/>
              <a:t>Multicellular</a:t>
            </a:r>
            <a:r>
              <a:rPr lang="en-US" dirty="0" smtClean="0"/>
              <a:t> Organisms</a:t>
            </a:r>
          </a:p>
        </p:txBody>
      </p:sp>
      <p:pic>
        <p:nvPicPr>
          <p:cNvPr id="6150" name="Picture 6" descr="http://faculty.clintoncc.suny.edu/faculty/michael.gregory/files/bio%20101/bio%20101%20lectures/cells/paramecium_sta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62099"/>
            <a:ext cx="3438525" cy="2247901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Rw-1UCFRHCLWJjZrUzrpGdYzUmE8QH-BwgF_eyQpSqwW1jMoxM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590800" cy="2139771"/>
          </a:xfrm>
          <a:prstGeom prst="rect">
            <a:avLst/>
          </a:prstGeom>
          <a:noFill/>
        </p:spPr>
      </p:pic>
      <p:pic>
        <p:nvPicPr>
          <p:cNvPr id="6156" name="Picture 12" descr="http://www.hartstoneinn.com/wp-content/uploads/2012/05/pan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2973543" cy="1989138"/>
          </a:xfrm>
          <a:prstGeom prst="rect">
            <a:avLst/>
          </a:prstGeom>
          <a:noFill/>
        </p:spPr>
      </p:pic>
      <p:pic>
        <p:nvPicPr>
          <p:cNvPr id="6154" name="Picture 10" descr="http://upload.wikimedia.org/wikipedia/commons/3/3c/Animal_diversity_October_2007_for_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1466" y="1600200"/>
            <a:ext cx="2591522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Prokaryotic VS Eukaryotic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Prokaryotic cells</a:t>
            </a:r>
            <a:r>
              <a:rPr lang="en-US" dirty="0" smtClean="0"/>
              <a:t>- single celled organism such a bacteria, it does NOT have any organelles, only cell membrane, cytoplasm, and hereditary material</a:t>
            </a:r>
          </a:p>
          <a:p>
            <a:r>
              <a:rPr lang="en-US" b="1" u="sng" dirty="0" smtClean="0"/>
              <a:t>Eukaryotic cells- </a:t>
            </a:r>
            <a:r>
              <a:rPr lang="en-US" dirty="0" smtClean="0"/>
              <a:t>found in </a:t>
            </a:r>
            <a:r>
              <a:rPr lang="en-US" dirty="0" err="1" smtClean="0"/>
              <a:t>multicellular</a:t>
            </a:r>
            <a:r>
              <a:rPr lang="en-US" dirty="0" smtClean="0"/>
              <a:t> organisms.  Has organelles, is either plant or animal.  Has specialized cells for different jobs within the organism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Structure of the Prokaryotic Cell</a:t>
            </a:r>
            <a:endParaRPr lang="en-US" dirty="0"/>
          </a:p>
        </p:txBody>
      </p:sp>
      <p:pic>
        <p:nvPicPr>
          <p:cNvPr id="1026" name="Picture 2" descr="http://upload.wikimedia.org/wikipedia/commons/thumb/5/5a/Average_prokaryote_cell-_en.svg/494px-Average_prokaryote_cell-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7010400" cy="57048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Structure of the Eukaryotic Cell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Animal cells are shown as round cells	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3733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Plant cells are shown as square cells</a:t>
            </a:r>
            <a:endParaRPr lang="en-US" sz="3600" b="1" dirty="0"/>
          </a:p>
        </p:txBody>
      </p:sp>
      <p:sp>
        <p:nvSpPr>
          <p:cNvPr id="7174" name="AutoShape 6" descr="https://pod51044.outlook.com/owa/service.svc/s/GetFileAttachment?id=AAMkADI2NDFjZGY4LWQzMTktNDgzMy1iN2I3LWQyODZhNDE1OTczZQBGAAAAAADUaiumM0mtQbejWnA8Gz4kBwDJMJm5bt8CT5fJKWzooETdAAAFLVKaAAA7s%2BdfPDcHSIQm%2FkRhGQkmAAB4laM%2FAAABEgAQABWTZzz8m6xMli7C2w%2F8%2F%2FM%3D&amp;isImagePreview=True&amp;X-OWA-CANARY=Q_D6t3k0JU2IxfWZa8Gxn6T-Raw-HtEInJuuWuYXD0BhCP8rCk9xiGE9JVh_40CROcg_Bd0KdO0.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https://pod51044.outlook.com/owa/service.svc/s/GetFileAttachment?id=AAMkADI2NDFjZGY4LWQzMTktNDgzMy1iN2I3LWQyODZhNDE1OTczZQBGAAAAAADUaiumM0mtQbejWnA8Gz4kBwDJMJm5bt8CT5fJKWzooETdAAAFLVKaAAA7s%2BdfPDcHSIQm%2FkRhGQkmAAB4laM%2FAAABEgAQABWTZzz8m6xMli7C2w%2F8%2F%2FM%3D&amp;isImagePreview=True&amp;X-OWA-CANARY=Q_D6t3k0JU2IxfWZa8Gxn6T-Raw-HtEInJuuWuYXD0BhCP8rCk9xiGE9JVh_40CROcg_Bd0KdO0.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https://pod51044.outlook.com/owa/service.svc/s/GetFileAttachment?id=AAMkADI2NDFjZGY4LWQzMTktNDgzMy1iN2I3LWQyODZhNDE1OTczZQBGAAAAAADUaiumM0mtQbejWnA8Gz4kBwDJMJm5bt8CT5fJKWzooETdAAAFLVKaAAA7s%2BdfPDcHSIQm%2FkRhGQkmAAB4laM%2FAAABEgAQABWTZzz8m6xMli7C2w%2F8%2F%2FM%3D&amp;isImagePreview=True&amp;X-OWA-CANARY=Q_D6t3k0JU2IxfWZa8Gxn6T-Raw-HtEInJuuWuYXD0BhCP8rCk9xiGE9JVh_40CROcg_Bd0KdO0.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 descr="C:\Users\Owner\Downloads\new do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3927057" cy="51569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4419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have a lot of organelles </a:t>
            </a:r>
            <a:r>
              <a:rPr lang="en-US" smtClean="0"/>
              <a:t>in common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720</Words>
  <Application>Microsoft Office PowerPoint</Application>
  <PresentationFormat>On-screen Show (4:3)</PresentationFormat>
  <Paragraphs>126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FCAT Review</vt:lpstr>
      <vt:lpstr>What does “Being Alive” mean?</vt:lpstr>
      <vt:lpstr>What are living things?</vt:lpstr>
      <vt:lpstr>Living things are Organized</vt:lpstr>
      <vt:lpstr>Cell Theory</vt:lpstr>
      <vt:lpstr>Single Cell vs. Multicellular Organisms</vt:lpstr>
      <vt:lpstr>Prokaryotic VS Eukaryotic</vt:lpstr>
      <vt:lpstr>Structure of the Prokaryotic Cell</vt:lpstr>
      <vt:lpstr>Structure of the Eukaryotic Cell</vt:lpstr>
      <vt:lpstr>Organelles</vt:lpstr>
      <vt:lpstr>Organelles</vt:lpstr>
      <vt:lpstr>Organelles</vt:lpstr>
      <vt:lpstr>Animal VS Plant Cell</vt:lpstr>
      <vt:lpstr>Cell Organization small to big</vt:lpstr>
      <vt:lpstr>Cells are specialized </vt:lpstr>
      <vt:lpstr>Major Systems</vt:lpstr>
      <vt:lpstr>Major Systems</vt:lpstr>
      <vt:lpstr>Bacteria VS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FCAT Review</dc:title>
  <dc:creator>Jami Shaw</dc:creator>
  <cp:lastModifiedBy>Windows User</cp:lastModifiedBy>
  <cp:revision>12</cp:revision>
  <dcterms:created xsi:type="dcterms:W3CDTF">2014-04-04T18:38:30Z</dcterms:created>
  <dcterms:modified xsi:type="dcterms:W3CDTF">2016-05-02T19:16:46Z</dcterms:modified>
</cp:coreProperties>
</file>