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60" r:id="rId3"/>
    <p:sldId id="261" r:id="rId4"/>
    <p:sldId id="281" r:id="rId5"/>
    <p:sldId id="258" r:id="rId6"/>
    <p:sldId id="262" r:id="rId7"/>
    <p:sldId id="285" r:id="rId8"/>
    <p:sldId id="283" r:id="rId9"/>
    <p:sldId id="263" r:id="rId10"/>
    <p:sldId id="284" r:id="rId11"/>
    <p:sldId id="264" r:id="rId12"/>
    <p:sldId id="267" r:id="rId13"/>
    <p:sldId id="265" r:id="rId14"/>
    <p:sldId id="276" r:id="rId15"/>
    <p:sldId id="280" r:id="rId16"/>
    <p:sldId id="277" r:id="rId17"/>
    <p:sldId id="278" r:id="rId18"/>
    <p:sldId id="274" r:id="rId19"/>
    <p:sldId id="279" r:id="rId20"/>
    <p:sldId id="269" r:id="rId21"/>
    <p:sldId id="275" r:id="rId22"/>
    <p:sldId id="286" r:id="rId23"/>
    <p:sldId id="287" r:id="rId24"/>
    <p:sldId id="288" r:id="rId25"/>
    <p:sldId id="289" r:id="rId26"/>
    <p:sldId id="291" r:id="rId27"/>
    <p:sldId id="292" r:id="rId28"/>
    <p:sldId id="293" r:id="rId29"/>
    <p:sldId id="294" r:id="rId30"/>
    <p:sldId id="295" r:id="rId31"/>
    <p:sldId id="296" r:id="rId32"/>
    <p:sldId id="297" r:id="rId33"/>
    <p:sldId id="298" r:id="rId34"/>
    <p:sldId id="299" r:id="rId35"/>
    <p:sldId id="300" r:id="rId36"/>
    <p:sldId id="301" r:id="rId37"/>
    <p:sldId id="303" r:id="rId38"/>
    <p:sldId id="30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58" y="-5"/>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3D220F-2142-4C3C-BD67-A648632CBEA2}" type="datetimeFigureOut">
              <a:rPr lang="en-US" smtClean="0"/>
              <a:t>4/29/2016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5AD639-5275-42F2-A4AA-9EDE44C001FE}" type="slidenum">
              <a:rPr lang="en-US" smtClean="0"/>
              <a:t>‹#›</a:t>
            </a:fld>
            <a:endParaRPr lang="en-US"/>
          </a:p>
        </p:txBody>
      </p:sp>
    </p:spTree>
    <p:extLst>
      <p:ext uri="{BB962C8B-B14F-4D97-AF65-F5344CB8AC3E}">
        <p14:creationId xmlns:p14="http://schemas.microsoft.com/office/powerpoint/2010/main" val="1466717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5AD639-5275-42F2-A4AA-9EDE44C001FE}" type="slidenum">
              <a:rPr lang="en-US" smtClean="0"/>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377F1F-CC18-4A4B-A7A5-10A0EDC83F32}" type="datetimeFigureOut">
              <a:rPr lang="en-US" smtClean="0"/>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71576-55C0-4230-B18E-F46378C5DAB1}"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377F1F-CC18-4A4B-A7A5-10A0EDC83F32}" type="datetimeFigureOut">
              <a:rPr lang="en-US" smtClean="0"/>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71576-55C0-4230-B18E-F46378C5DAB1}"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377F1F-CC18-4A4B-A7A5-10A0EDC83F32}" type="datetimeFigureOut">
              <a:rPr lang="en-US" smtClean="0"/>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71576-55C0-4230-B18E-F46378C5DAB1}"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76400"/>
            <a:ext cx="4194175" cy="2135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63988"/>
            <a:ext cx="4194175" cy="2135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5CB1A3C3-5E28-40AB-8984-9705F91C102B}" type="slidenum">
              <a:rPr lang="en-US" altLang="en-US"/>
              <a:pPr>
                <a:defRPr/>
              </a:pPr>
              <a:t>‹#›</a:t>
            </a:fld>
            <a:endParaRPr lang="en-US" altLang="en-US"/>
          </a:p>
        </p:txBody>
      </p:sp>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377F1F-CC18-4A4B-A7A5-10A0EDC83F32}" type="datetimeFigureOut">
              <a:rPr lang="en-US" smtClean="0"/>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71576-55C0-4230-B18E-F46378C5DAB1}"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377F1F-CC18-4A4B-A7A5-10A0EDC83F32}" type="datetimeFigureOut">
              <a:rPr lang="en-US" smtClean="0"/>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71576-55C0-4230-B18E-F46378C5DAB1}"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377F1F-CC18-4A4B-A7A5-10A0EDC83F32}" type="datetimeFigureOut">
              <a:rPr lang="en-US" smtClean="0"/>
              <a:t>4/29/2016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F71576-55C0-4230-B18E-F46378C5DAB1}"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377F1F-CC18-4A4B-A7A5-10A0EDC83F32}" type="datetimeFigureOut">
              <a:rPr lang="en-US" smtClean="0"/>
              <a:t>4/29/2016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F71576-55C0-4230-B18E-F46378C5DAB1}"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377F1F-CC18-4A4B-A7A5-10A0EDC83F32}" type="datetimeFigureOut">
              <a:rPr lang="en-US" smtClean="0"/>
              <a:t>4/29/2016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F71576-55C0-4230-B18E-F46378C5DAB1}"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377F1F-CC18-4A4B-A7A5-10A0EDC83F32}" type="datetimeFigureOut">
              <a:rPr lang="en-US" smtClean="0"/>
              <a:t>4/29/2016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F71576-55C0-4230-B18E-F46378C5DAB1}"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377F1F-CC18-4A4B-A7A5-10A0EDC83F32}" type="datetimeFigureOut">
              <a:rPr lang="en-US" smtClean="0"/>
              <a:t>4/29/2016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F71576-55C0-4230-B18E-F46378C5DAB1}"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377F1F-CC18-4A4B-A7A5-10A0EDC83F32}" type="datetimeFigureOut">
              <a:rPr lang="en-US" smtClean="0"/>
              <a:t>4/29/2016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F71576-55C0-4230-B18E-F46378C5DAB1}"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78000"/>
            <a:lum bright="-15000"/>
          </a:blip>
          <a:srcRect/>
          <a:stretch>
            <a:fillRect l="-13000" r="-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377F1F-CC18-4A4B-A7A5-10A0EDC83F32}" type="datetimeFigureOut">
              <a:rPr lang="en-US" smtClean="0"/>
              <a:t>4/29/2016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F71576-55C0-4230-B18E-F46378C5DA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wmf"/><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foodproducernews.com/images/Electromagnetic_Spectrum.jpg"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3.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cdn0.sbnation.com/entry_photo_images/39857/vet_veterans-stadium-philadelphia-posters_large.jpg"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FCAT REVIEW</a:t>
            </a:r>
            <a:br>
              <a:rPr lang="en-US" b="1" dirty="0" smtClean="0">
                <a:solidFill>
                  <a:schemeClr val="bg1"/>
                </a:solidFill>
                <a:effectLst>
                  <a:outerShdw blurRad="38100" dist="38100" dir="2700000" algn="tl">
                    <a:srgbClr val="000000">
                      <a:alpha val="43137"/>
                    </a:srgbClr>
                  </a:outerShdw>
                </a:effectLst>
              </a:rPr>
            </a:br>
            <a:r>
              <a:rPr lang="en-US" b="1" dirty="0" smtClean="0">
                <a:solidFill>
                  <a:schemeClr val="bg1"/>
                </a:solidFill>
                <a:effectLst>
                  <a:outerShdw blurRad="38100" dist="38100" dir="2700000" algn="tl">
                    <a:srgbClr val="000000">
                      <a:alpha val="43137"/>
                    </a:srgbClr>
                  </a:outerShdw>
                </a:effectLst>
              </a:rPr>
              <a:t>Physical Science: Force and Energy</a:t>
            </a:r>
            <a:endParaRPr lang="en-US" b="1" dirty="0">
              <a:solidFill>
                <a:schemeClr val="bg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pPr fontAlgn="auto">
              <a:spcAft>
                <a:spcPts val="0"/>
              </a:spcAft>
              <a:defRPr/>
            </a:pPr>
            <a:r>
              <a:rPr lang="en-US" dirty="0" smtClean="0">
                <a:solidFill>
                  <a:schemeClr val="bg1"/>
                </a:solidFill>
                <a:effectLst>
                  <a:outerShdw blurRad="38100" dist="38100" dir="2700000" algn="tl">
                    <a:srgbClr val="000000">
                      <a:alpha val="43137"/>
                    </a:srgbClr>
                  </a:outerShdw>
                </a:effectLst>
              </a:rPr>
              <a:t>Types of Energy</a:t>
            </a:r>
            <a:endParaRPr lang="en-US" dirty="0">
              <a:solidFill>
                <a:schemeClr val="bg1"/>
              </a:solidFill>
              <a:effectLst>
                <a:outerShdw blurRad="38100" dist="38100" dir="2700000" algn="tl">
                  <a:srgbClr val="000000">
                    <a:alpha val="43137"/>
                  </a:srgbClr>
                </a:outerShdw>
              </a:effectLst>
            </a:endParaRPr>
          </a:p>
        </p:txBody>
      </p:sp>
      <p:sp>
        <p:nvSpPr>
          <p:cNvPr id="30722" name="Content Placeholder 2"/>
          <p:cNvSpPr>
            <a:spLocks noGrp="1"/>
          </p:cNvSpPr>
          <p:nvPr>
            <p:ph idx="1"/>
          </p:nvPr>
        </p:nvSpPr>
        <p:spPr>
          <a:xfrm>
            <a:off x="0" y="838200"/>
            <a:ext cx="8458200" cy="6019800"/>
          </a:xfrm>
        </p:spPr>
        <p:txBody>
          <a:bodyPr>
            <a:normAutofit fontScale="92500" lnSpcReduction="20000"/>
          </a:bodyPr>
          <a:lstStyle/>
          <a:p>
            <a:pPr lvl="1"/>
            <a:endParaRPr lang="en-US" b="1" dirty="0" smtClean="0">
              <a:solidFill>
                <a:schemeClr val="bg1"/>
              </a:solidFill>
              <a:effectLst>
                <a:outerShdw blurRad="38100" dist="38100" dir="2700000" algn="tl">
                  <a:srgbClr val="000000">
                    <a:alpha val="43137"/>
                  </a:srgbClr>
                </a:outerShdw>
              </a:effectLst>
            </a:endParaRPr>
          </a:p>
          <a:p>
            <a:pPr lvl="1"/>
            <a:r>
              <a:rPr lang="en-US" b="1" dirty="0" smtClean="0">
                <a:solidFill>
                  <a:schemeClr val="bg1"/>
                </a:solidFill>
                <a:effectLst>
                  <a:outerShdw blurRad="38100" dist="38100" dir="2700000" algn="tl">
                    <a:srgbClr val="000000">
                      <a:alpha val="43137"/>
                    </a:srgbClr>
                  </a:outerShdw>
                </a:effectLst>
              </a:rPr>
              <a:t>Mechanical Energy – Kinetic energy or matter that is moving.</a:t>
            </a:r>
          </a:p>
          <a:p>
            <a:pPr lvl="1"/>
            <a:endParaRPr lang="en-US" b="1" dirty="0" smtClean="0">
              <a:solidFill>
                <a:schemeClr val="bg1"/>
              </a:solidFill>
              <a:effectLst>
                <a:outerShdw blurRad="38100" dist="38100" dir="2700000" algn="tl">
                  <a:srgbClr val="000000">
                    <a:alpha val="43137"/>
                  </a:srgbClr>
                </a:outerShdw>
              </a:effectLst>
            </a:endParaRPr>
          </a:p>
          <a:p>
            <a:pPr lvl="1"/>
            <a:r>
              <a:rPr lang="en-US" b="1" dirty="0" smtClean="0">
                <a:solidFill>
                  <a:schemeClr val="bg1"/>
                </a:solidFill>
                <a:effectLst>
                  <a:outerShdw blurRad="38100" dist="38100" dir="2700000" algn="tl">
                    <a:srgbClr val="000000">
                      <a:alpha val="43137"/>
                    </a:srgbClr>
                  </a:outerShdw>
                </a:effectLst>
              </a:rPr>
              <a:t>Thermal Energy- kinetic and potential energy of particles</a:t>
            </a:r>
          </a:p>
          <a:p>
            <a:pPr marL="411163" lvl="1" indent="0">
              <a:buNone/>
            </a:pPr>
            <a:endParaRPr lang="en-US" b="1" dirty="0" smtClean="0">
              <a:solidFill>
                <a:schemeClr val="bg1"/>
              </a:solidFill>
              <a:effectLst>
                <a:outerShdw blurRad="38100" dist="38100" dir="2700000" algn="tl">
                  <a:srgbClr val="000000">
                    <a:alpha val="43137"/>
                  </a:srgbClr>
                </a:outerShdw>
              </a:effectLst>
            </a:endParaRPr>
          </a:p>
          <a:p>
            <a:pPr lvl="1"/>
            <a:r>
              <a:rPr lang="en-US" b="1" dirty="0" smtClean="0">
                <a:solidFill>
                  <a:schemeClr val="bg1"/>
                </a:solidFill>
                <a:effectLst>
                  <a:outerShdw blurRad="38100" dist="38100" dir="2700000" algn="tl">
                    <a:srgbClr val="000000">
                      <a:alpha val="43137"/>
                    </a:srgbClr>
                  </a:outerShdw>
                </a:effectLst>
              </a:rPr>
              <a:t>Electric Energy- energy carried in the eclectic charges of particles</a:t>
            </a:r>
          </a:p>
          <a:p>
            <a:pPr marL="411163" lvl="1" indent="0">
              <a:buNone/>
            </a:pPr>
            <a:endParaRPr lang="en-US" b="1" dirty="0" smtClean="0">
              <a:solidFill>
                <a:schemeClr val="bg1"/>
              </a:solidFill>
              <a:effectLst>
                <a:outerShdw blurRad="38100" dist="38100" dir="2700000" algn="tl">
                  <a:srgbClr val="000000">
                    <a:alpha val="43137"/>
                  </a:srgbClr>
                </a:outerShdw>
              </a:effectLst>
            </a:endParaRPr>
          </a:p>
          <a:p>
            <a:pPr lvl="1"/>
            <a:r>
              <a:rPr lang="en-US" b="1" dirty="0" smtClean="0">
                <a:solidFill>
                  <a:schemeClr val="bg1"/>
                </a:solidFill>
                <a:effectLst>
                  <a:outerShdw blurRad="38100" dist="38100" dir="2700000" algn="tl">
                    <a:srgbClr val="000000">
                      <a:alpha val="43137"/>
                    </a:srgbClr>
                  </a:outerShdw>
                </a:effectLst>
              </a:rPr>
              <a:t>Electromagnetic Energy- travels through space in waves</a:t>
            </a:r>
          </a:p>
          <a:p>
            <a:pPr marL="411163" lvl="1" indent="0">
              <a:buNone/>
            </a:pPr>
            <a:endParaRPr lang="en-US" b="1" dirty="0" smtClean="0">
              <a:solidFill>
                <a:schemeClr val="bg1"/>
              </a:solidFill>
              <a:effectLst>
                <a:outerShdw blurRad="38100" dist="38100" dir="2700000" algn="tl">
                  <a:srgbClr val="000000">
                    <a:alpha val="43137"/>
                  </a:srgbClr>
                </a:outerShdw>
              </a:effectLst>
            </a:endParaRPr>
          </a:p>
          <a:p>
            <a:pPr lvl="1"/>
            <a:r>
              <a:rPr lang="en-US" b="1" dirty="0" smtClean="0">
                <a:solidFill>
                  <a:schemeClr val="bg1"/>
                </a:solidFill>
                <a:effectLst>
                  <a:outerShdw blurRad="38100" dist="38100" dir="2700000" algn="tl">
                    <a:srgbClr val="000000">
                      <a:alpha val="43137"/>
                    </a:srgbClr>
                  </a:outerShdw>
                </a:effectLst>
              </a:rPr>
              <a:t>Chemical Energy- potential energy stored in chemical bonds</a:t>
            </a:r>
          </a:p>
        </p:txBody>
      </p:sp>
      <p:pic>
        <p:nvPicPr>
          <p:cNvPr id="3075" name="Picture 3" descr="C:\Users\Amanda\AppData\Local\Microsoft\Windows\Temporary Internet Files\Content.IE5\7KGV3YDN\MC90041365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9397" y="2057400"/>
            <a:ext cx="1204603" cy="128031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manda\AppData\Local\Microsoft\Windows\Temporary Internet Files\Content.IE5\MJZKMXK1\MC90039158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4529" y="3429000"/>
            <a:ext cx="1049471" cy="99301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manda\AppData\Local\Microsoft\Windows\Temporary Internet Files\Content.IE5\FN1XBI4E\MC900434736[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1396" y="4495800"/>
            <a:ext cx="1042604" cy="104260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Amanda\AppData\Local\Microsoft\Windows\Temporary Internet Files\Content.IE5\7KGV3YDN\MC90001461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0" y="5710304"/>
            <a:ext cx="1290072" cy="1147696"/>
          </a:xfrm>
          <a:prstGeom prst="rect">
            <a:avLst/>
          </a:prstGeom>
          <a:noFill/>
          <a:extLst>
            <a:ext uri="{909E8E84-426E-40DD-AFC4-6F175D3DCCD1}">
              <a14:hiddenFill xmlns:a14="http://schemas.microsoft.com/office/drawing/2010/main">
                <a:solidFill>
                  <a:srgbClr val="FFFFFF"/>
                </a:solidFill>
              </a14:hiddenFill>
            </a:ext>
          </a:extLst>
        </p:spPr>
      </p:pic>
      <p:pic>
        <p:nvPicPr>
          <p:cNvPr id="38914" name="Picture 2" descr="C:\Users\Amanda\AppData\Local\Microsoft\Windows\Temporary Internet Files\Content.IE5\RJDCHMDE\MC900197730[1].wmf"/>
          <p:cNvPicPr>
            <a:picLocks noChangeAspect="1" noChangeArrowheads="1"/>
          </p:cNvPicPr>
          <p:nvPr/>
        </p:nvPicPr>
        <p:blipFill>
          <a:blip r:embed="rId6" cstate="print"/>
          <a:srcRect/>
          <a:stretch>
            <a:fillRect/>
          </a:stretch>
        </p:blipFill>
        <p:spPr bwMode="auto">
          <a:xfrm>
            <a:off x="7772400" y="762000"/>
            <a:ext cx="1371600" cy="1229394"/>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0722">
                                            <p:txEl>
                                              <p:pRg st="1" end="1"/>
                                            </p:txEl>
                                          </p:spTgt>
                                        </p:tgtEl>
                                        <p:attrNameLst>
                                          <p:attrName>style.visibility</p:attrName>
                                        </p:attrNameLst>
                                      </p:cBhvr>
                                      <p:to>
                                        <p:strVal val="visible"/>
                                      </p:to>
                                    </p:set>
                                    <p:anim calcmode="lin" valueType="num">
                                      <p:cBhvr additive="base">
                                        <p:cTn id="7" dur="500" fill="hold"/>
                                        <p:tgtEl>
                                          <p:spTgt spid="30722">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072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914"/>
                                        </p:tgtEl>
                                        <p:attrNameLst>
                                          <p:attrName>style.visibility</p:attrName>
                                        </p:attrNameLst>
                                      </p:cBhvr>
                                      <p:to>
                                        <p:strVal val="visible"/>
                                      </p:to>
                                    </p:set>
                                    <p:anim calcmode="lin" valueType="num">
                                      <p:cBhvr additive="base">
                                        <p:cTn id="13" dur="500" fill="hold"/>
                                        <p:tgtEl>
                                          <p:spTgt spid="38914"/>
                                        </p:tgtEl>
                                        <p:attrNameLst>
                                          <p:attrName>ppt_x</p:attrName>
                                        </p:attrNameLst>
                                      </p:cBhvr>
                                      <p:tavLst>
                                        <p:tav tm="0">
                                          <p:val>
                                            <p:strVal val="#ppt_x"/>
                                          </p:val>
                                        </p:tav>
                                        <p:tav tm="100000">
                                          <p:val>
                                            <p:strVal val="#ppt_x"/>
                                          </p:val>
                                        </p:tav>
                                      </p:tavLst>
                                    </p:anim>
                                    <p:anim calcmode="lin" valueType="num">
                                      <p:cBhvr additive="base">
                                        <p:cTn id="14" dur="500" fill="hold"/>
                                        <p:tgtEl>
                                          <p:spTgt spid="389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30722">
                                            <p:txEl>
                                              <p:pRg st="3" end="3"/>
                                            </p:txEl>
                                          </p:spTgt>
                                        </p:tgtEl>
                                        <p:attrNameLst>
                                          <p:attrName>style.visibility</p:attrName>
                                        </p:attrNameLst>
                                      </p:cBhvr>
                                      <p:to>
                                        <p:strVal val="visible"/>
                                      </p:to>
                                    </p:set>
                                    <p:animEffect transition="in" filter="wheel(1)">
                                      <p:cBhvr>
                                        <p:cTn id="19" dur="2000"/>
                                        <p:tgtEl>
                                          <p:spTgt spid="30722">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075"/>
                                        </p:tgtEl>
                                        <p:attrNameLst>
                                          <p:attrName>style.visibility</p:attrName>
                                        </p:attrNameLst>
                                      </p:cBhvr>
                                      <p:to>
                                        <p:strVal val="visible"/>
                                      </p:to>
                                    </p:set>
                                    <p:animEffect transition="in" filter="circle(in)">
                                      <p:cBhvr>
                                        <p:cTn id="24" dur="2000"/>
                                        <p:tgtEl>
                                          <p:spTgt spid="3075"/>
                                        </p:tgtEl>
                                      </p:cBhvr>
                                    </p:animEffec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nodeType="clickEffect">
                                  <p:stCondLst>
                                    <p:cond delay="0"/>
                                  </p:stCondLst>
                                  <p:childTnLst>
                                    <p:set>
                                      <p:cBhvr>
                                        <p:cTn id="28" dur="1" fill="hold">
                                          <p:stCondLst>
                                            <p:cond delay="0"/>
                                          </p:stCondLst>
                                        </p:cTn>
                                        <p:tgtEl>
                                          <p:spTgt spid="30722">
                                            <p:txEl>
                                              <p:pRg st="5" end="5"/>
                                            </p:txEl>
                                          </p:spTgt>
                                        </p:tgtEl>
                                        <p:attrNameLst>
                                          <p:attrName>style.visibility</p:attrName>
                                        </p:attrNameLst>
                                      </p:cBhvr>
                                      <p:to>
                                        <p:strVal val="visible"/>
                                      </p:to>
                                    </p:set>
                                    <p:animEffect transition="in" filter="fade">
                                      <p:cBhvr>
                                        <p:cTn id="29" dur="2000"/>
                                        <p:tgtEl>
                                          <p:spTgt spid="30722">
                                            <p:txEl>
                                              <p:pRg st="5" end="5"/>
                                            </p:txEl>
                                          </p:spTgt>
                                        </p:tgtEl>
                                      </p:cBhvr>
                                    </p:animEffect>
                                    <p:anim calcmode="lin" valueType="num">
                                      <p:cBhvr>
                                        <p:cTn id="30" dur="2000" fill="hold"/>
                                        <p:tgtEl>
                                          <p:spTgt spid="30722">
                                            <p:txEl>
                                              <p:pRg st="5" end="5"/>
                                            </p:txEl>
                                          </p:spTgt>
                                        </p:tgtEl>
                                        <p:attrNameLst>
                                          <p:attrName>ppt_w</p:attrName>
                                        </p:attrNameLst>
                                      </p:cBhvr>
                                      <p:tavLst>
                                        <p:tav tm="0" fmla="#ppt_w*sin(2.5*pi*$)">
                                          <p:val>
                                            <p:fltVal val="0"/>
                                          </p:val>
                                        </p:tav>
                                        <p:tav tm="100000">
                                          <p:val>
                                            <p:fltVal val="1"/>
                                          </p:val>
                                        </p:tav>
                                      </p:tavLst>
                                    </p:anim>
                                    <p:anim calcmode="lin" valueType="num">
                                      <p:cBhvr>
                                        <p:cTn id="31" dur="2000" fill="hold"/>
                                        <p:tgtEl>
                                          <p:spTgt spid="30722">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3076"/>
                                        </p:tgtEl>
                                        <p:attrNameLst>
                                          <p:attrName>style.visibility</p:attrName>
                                        </p:attrNameLst>
                                      </p:cBhvr>
                                      <p:to>
                                        <p:strVal val="visible"/>
                                      </p:to>
                                    </p:set>
                                    <p:anim calcmode="lin" valueType="num">
                                      <p:cBhvr>
                                        <p:cTn id="36" dur="1000" fill="hold"/>
                                        <p:tgtEl>
                                          <p:spTgt spid="3076"/>
                                        </p:tgtEl>
                                        <p:attrNameLst>
                                          <p:attrName>ppt_w</p:attrName>
                                        </p:attrNameLst>
                                      </p:cBhvr>
                                      <p:tavLst>
                                        <p:tav tm="0">
                                          <p:val>
                                            <p:fltVal val="0"/>
                                          </p:val>
                                        </p:tav>
                                        <p:tav tm="100000">
                                          <p:val>
                                            <p:strVal val="#ppt_w"/>
                                          </p:val>
                                        </p:tav>
                                      </p:tavLst>
                                    </p:anim>
                                    <p:anim calcmode="lin" valueType="num">
                                      <p:cBhvr>
                                        <p:cTn id="37" dur="1000" fill="hold"/>
                                        <p:tgtEl>
                                          <p:spTgt spid="3076"/>
                                        </p:tgtEl>
                                        <p:attrNameLst>
                                          <p:attrName>ppt_h</p:attrName>
                                        </p:attrNameLst>
                                      </p:cBhvr>
                                      <p:tavLst>
                                        <p:tav tm="0">
                                          <p:val>
                                            <p:fltVal val="0"/>
                                          </p:val>
                                        </p:tav>
                                        <p:tav tm="100000">
                                          <p:val>
                                            <p:strVal val="#ppt_h"/>
                                          </p:val>
                                        </p:tav>
                                      </p:tavLst>
                                    </p:anim>
                                    <p:anim calcmode="lin" valueType="num">
                                      <p:cBhvr>
                                        <p:cTn id="38" dur="1000" fill="hold"/>
                                        <p:tgtEl>
                                          <p:spTgt spid="3076"/>
                                        </p:tgtEl>
                                        <p:attrNameLst>
                                          <p:attrName>style.rotation</p:attrName>
                                        </p:attrNameLst>
                                      </p:cBhvr>
                                      <p:tavLst>
                                        <p:tav tm="0">
                                          <p:val>
                                            <p:fltVal val="90"/>
                                          </p:val>
                                        </p:tav>
                                        <p:tav tm="100000">
                                          <p:val>
                                            <p:fltVal val="0"/>
                                          </p:val>
                                        </p:tav>
                                      </p:tavLst>
                                    </p:anim>
                                    <p:animEffect transition="in" filter="fade">
                                      <p:cBhvr>
                                        <p:cTn id="39" dur="1000"/>
                                        <p:tgtEl>
                                          <p:spTgt spid="307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0722">
                                            <p:txEl>
                                              <p:pRg st="7" end="7"/>
                                            </p:txEl>
                                          </p:spTgt>
                                        </p:tgtEl>
                                        <p:attrNameLst>
                                          <p:attrName>style.visibility</p:attrName>
                                        </p:attrNameLst>
                                      </p:cBhvr>
                                      <p:to>
                                        <p:strVal val="visible"/>
                                      </p:to>
                                    </p:set>
                                    <p:animEffect transition="in" filter="wipe(down)">
                                      <p:cBhvr>
                                        <p:cTn id="44" dur="500"/>
                                        <p:tgtEl>
                                          <p:spTgt spid="30722">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3077"/>
                                        </p:tgtEl>
                                        <p:attrNameLst>
                                          <p:attrName>style.visibility</p:attrName>
                                        </p:attrNameLst>
                                      </p:cBhvr>
                                      <p:to>
                                        <p:strVal val="visible"/>
                                      </p:to>
                                    </p:set>
                                    <p:animEffect transition="in" filter="wipe(down)">
                                      <p:cBhvr>
                                        <p:cTn id="49" dur="580">
                                          <p:stCondLst>
                                            <p:cond delay="0"/>
                                          </p:stCondLst>
                                        </p:cTn>
                                        <p:tgtEl>
                                          <p:spTgt spid="3077"/>
                                        </p:tgtEl>
                                      </p:cBhvr>
                                    </p:animEffect>
                                    <p:anim calcmode="lin" valueType="num">
                                      <p:cBhvr>
                                        <p:cTn id="50" dur="1822" tmFilter="0,0; 0.14,0.36; 0.43,0.73; 0.71,0.91; 1.0,1.0">
                                          <p:stCondLst>
                                            <p:cond delay="0"/>
                                          </p:stCondLst>
                                        </p:cTn>
                                        <p:tgtEl>
                                          <p:spTgt spid="3077"/>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077"/>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077"/>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077"/>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077"/>
                                        </p:tgtEl>
                                        <p:attrNameLst>
                                          <p:attrName>ppt_y</p:attrName>
                                        </p:attrNameLst>
                                      </p:cBhvr>
                                      <p:tavLst>
                                        <p:tav tm="0" fmla="#ppt_y-sin(pi*$)/81">
                                          <p:val>
                                            <p:fltVal val="0"/>
                                          </p:val>
                                        </p:tav>
                                        <p:tav tm="100000">
                                          <p:val>
                                            <p:fltVal val="1"/>
                                          </p:val>
                                        </p:tav>
                                      </p:tavLst>
                                    </p:anim>
                                    <p:animScale>
                                      <p:cBhvr>
                                        <p:cTn id="55" dur="26">
                                          <p:stCondLst>
                                            <p:cond delay="650"/>
                                          </p:stCondLst>
                                        </p:cTn>
                                        <p:tgtEl>
                                          <p:spTgt spid="3077"/>
                                        </p:tgtEl>
                                      </p:cBhvr>
                                      <p:to x="100000" y="60000"/>
                                    </p:animScale>
                                    <p:animScale>
                                      <p:cBhvr>
                                        <p:cTn id="56" dur="166" decel="50000">
                                          <p:stCondLst>
                                            <p:cond delay="676"/>
                                          </p:stCondLst>
                                        </p:cTn>
                                        <p:tgtEl>
                                          <p:spTgt spid="3077"/>
                                        </p:tgtEl>
                                      </p:cBhvr>
                                      <p:to x="100000" y="100000"/>
                                    </p:animScale>
                                    <p:animScale>
                                      <p:cBhvr>
                                        <p:cTn id="57" dur="26">
                                          <p:stCondLst>
                                            <p:cond delay="1312"/>
                                          </p:stCondLst>
                                        </p:cTn>
                                        <p:tgtEl>
                                          <p:spTgt spid="3077"/>
                                        </p:tgtEl>
                                      </p:cBhvr>
                                      <p:to x="100000" y="80000"/>
                                    </p:animScale>
                                    <p:animScale>
                                      <p:cBhvr>
                                        <p:cTn id="58" dur="166" decel="50000">
                                          <p:stCondLst>
                                            <p:cond delay="1338"/>
                                          </p:stCondLst>
                                        </p:cTn>
                                        <p:tgtEl>
                                          <p:spTgt spid="3077"/>
                                        </p:tgtEl>
                                      </p:cBhvr>
                                      <p:to x="100000" y="100000"/>
                                    </p:animScale>
                                    <p:animScale>
                                      <p:cBhvr>
                                        <p:cTn id="59" dur="26">
                                          <p:stCondLst>
                                            <p:cond delay="1642"/>
                                          </p:stCondLst>
                                        </p:cTn>
                                        <p:tgtEl>
                                          <p:spTgt spid="3077"/>
                                        </p:tgtEl>
                                      </p:cBhvr>
                                      <p:to x="100000" y="90000"/>
                                    </p:animScale>
                                    <p:animScale>
                                      <p:cBhvr>
                                        <p:cTn id="60" dur="166" decel="50000">
                                          <p:stCondLst>
                                            <p:cond delay="1668"/>
                                          </p:stCondLst>
                                        </p:cTn>
                                        <p:tgtEl>
                                          <p:spTgt spid="3077"/>
                                        </p:tgtEl>
                                      </p:cBhvr>
                                      <p:to x="100000" y="100000"/>
                                    </p:animScale>
                                    <p:animScale>
                                      <p:cBhvr>
                                        <p:cTn id="61" dur="26">
                                          <p:stCondLst>
                                            <p:cond delay="1808"/>
                                          </p:stCondLst>
                                        </p:cTn>
                                        <p:tgtEl>
                                          <p:spTgt spid="3077"/>
                                        </p:tgtEl>
                                      </p:cBhvr>
                                      <p:to x="100000" y="95000"/>
                                    </p:animScale>
                                    <p:animScale>
                                      <p:cBhvr>
                                        <p:cTn id="62" dur="166" decel="50000">
                                          <p:stCondLst>
                                            <p:cond delay="1834"/>
                                          </p:stCondLst>
                                        </p:cTn>
                                        <p:tgtEl>
                                          <p:spTgt spid="3077"/>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nodeType="clickEffect">
                                  <p:stCondLst>
                                    <p:cond delay="0"/>
                                  </p:stCondLst>
                                  <p:childTnLst>
                                    <p:set>
                                      <p:cBhvr>
                                        <p:cTn id="66" dur="1" fill="hold">
                                          <p:stCondLst>
                                            <p:cond delay="0"/>
                                          </p:stCondLst>
                                        </p:cTn>
                                        <p:tgtEl>
                                          <p:spTgt spid="30722">
                                            <p:txEl>
                                              <p:pRg st="9" end="9"/>
                                            </p:txEl>
                                          </p:spTgt>
                                        </p:tgtEl>
                                        <p:attrNameLst>
                                          <p:attrName>style.visibility</p:attrName>
                                        </p:attrNameLst>
                                      </p:cBhvr>
                                      <p:to>
                                        <p:strVal val="visible"/>
                                      </p:to>
                                    </p:set>
                                    <p:animEffect transition="in" filter="wheel(1)">
                                      <p:cBhvr>
                                        <p:cTn id="67" dur="2000"/>
                                        <p:tgtEl>
                                          <p:spTgt spid="30722">
                                            <p:txEl>
                                              <p:pRg st="9" end="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nodeType="clickEffect">
                                  <p:stCondLst>
                                    <p:cond delay="0"/>
                                  </p:stCondLst>
                                  <p:childTnLst>
                                    <p:set>
                                      <p:cBhvr>
                                        <p:cTn id="71" dur="1" fill="hold">
                                          <p:stCondLst>
                                            <p:cond delay="0"/>
                                          </p:stCondLst>
                                        </p:cTn>
                                        <p:tgtEl>
                                          <p:spTgt spid="3078"/>
                                        </p:tgtEl>
                                        <p:attrNameLst>
                                          <p:attrName>style.visibility</p:attrName>
                                        </p:attrNameLst>
                                      </p:cBhvr>
                                      <p:to>
                                        <p:strVal val="visible"/>
                                      </p:to>
                                    </p:set>
                                    <p:anim calcmode="lin" valueType="num">
                                      <p:cBhvr additive="base">
                                        <p:cTn id="72" dur="500" fill="hold"/>
                                        <p:tgtEl>
                                          <p:spTgt spid="3078"/>
                                        </p:tgtEl>
                                        <p:attrNameLst>
                                          <p:attrName>ppt_x</p:attrName>
                                        </p:attrNameLst>
                                      </p:cBhvr>
                                      <p:tavLst>
                                        <p:tav tm="0">
                                          <p:val>
                                            <p:strVal val="0-#ppt_w/2"/>
                                          </p:val>
                                        </p:tav>
                                        <p:tav tm="100000">
                                          <p:val>
                                            <p:strVal val="#ppt_x"/>
                                          </p:val>
                                        </p:tav>
                                      </p:tavLst>
                                    </p:anim>
                                    <p:anim calcmode="lin" valueType="num">
                                      <p:cBhvr additive="base">
                                        <p:cTn id="73" dur="500" fill="hold"/>
                                        <p:tgtEl>
                                          <p:spTgt spid="30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C:\Program Files (x86)\Microsoft Office\MEDIA\CAGCAT10\j0199283.wmf"/>
          <p:cNvPicPr>
            <a:picLocks noChangeAspect="1" noChangeArrowheads="1"/>
          </p:cNvPicPr>
          <p:nvPr/>
        </p:nvPicPr>
        <p:blipFill>
          <a:blip r:embed="rId2" cstate="print"/>
          <a:srcRect/>
          <a:stretch>
            <a:fillRect/>
          </a:stretch>
        </p:blipFill>
        <p:spPr bwMode="auto">
          <a:xfrm>
            <a:off x="7204075" y="5115412"/>
            <a:ext cx="1939925" cy="1742588"/>
          </a:xfrm>
          <a:prstGeom prst="rect">
            <a:avLst/>
          </a:prstGeom>
          <a:noFill/>
        </p:spPr>
      </p:pic>
      <p:sp>
        <p:nvSpPr>
          <p:cNvPr id="77826" name="Rectangle 2"/>
          <p:cNvSpPr>
            <a:spLocks noGrp="1" noRot="1" noChangeArrowheads="1"/>
          </p:cNvSpPr>
          <p:nvPr>
            <p:ph type="title"/>
          </p:nvPr>
        </p:nvSpPr>
        <p:spPr>
          <a:xfrm>
            <a:off x="457200" y="0"/>
            <a:ext cx="8229600" cy="1143000"/>
          </a:xfrm>
        </p:spPr>
        <p:txBody>
          <a:bodyPr/>
          <a:lstStyle/>
          <a:p>
            <a:pPr eaLnBrk="1" hangingPunct="1">
              <a:defRPr/>
            </a:pPr>
            <a:r>
              <a:rPr lang="en-US" altLang="en-US" b="1" dirty="0" smtClean="0">
                <a:solidFill>
                  <a:schemeClr val="bg1"/>
                </a:solidFill>
                <a:effectLst>
                  <a:outerShdw blurRad="38100" dist="38100" dir="2700000" algn="tl">
                    <a:srgbClr val="000000">
                      <a:alpha val="43137"/>
                    </a:srgbClr>
                  </a:outerShdw>
                </a:effectLst>
              </a:rPr>
              <a:t>The Law of Conservation of Energy</a:t>
            </a:r>
          </a:p>
        </p:txBody>
      </p:sp>
      <p:sp>
        <p:nvSpPr>
          <p:cNvPr id="77827" name="Rectangle 3"/>
          <p:cNvSpPr>
            <a:spLocks noGrp="1" noRot="1" noChangeArrowheads="1"/>
          </p:cNvSpPr>
          <p:nvPr>
            <p:ph type="body" idx="1"/>
          </p:nvPr>
        </p:nvSpPr>
        <p:spPr>
          <a:xfrm>
            <a:off x="0" y="1143000"/>
            <a:ext cx="8610600" cy="5715000"/>
          </a:xfrm>
        </p:spPr>
        <p:txBody>
          <a:bodyPr>
            <a:normAutofit/>
          </a:bodyPr>
          <a:lstStyle/>
          <a:p>
            <a:pPr eaLnBrk="1" hangingPunct="1">
              <a:lnSpc>
                <a:spcPct val="80000"/>
              </a:lnSpc>
              <a:defRPr/>
            </a:pPr>
            <a:r>
              <a:rPr lang="en-US" altLang="en-US" sz="2400" b="1" dirty="0" smtClean="0">
                <a:solidFill>
                  <a:schemeClr val="bg1"/>
                </a:solidFill>
                <a:effectLst>
                  <a:outerShdw blurRad="38100" dist="38100" dir="2700000" algn="tl">
                    <a:srgbClr val="000000">
                      <a:alpha val="43137"/>
                    </a:srgbClr>
                  </a:outerShdw>
                </a:effectLst>
              </a:rPr>
              <a:t>Energy is constantly changing from one form to another.</a:t>
            </a:r>
          </a:p>
          <a:p>
            <a:pPr eaLnBrk="1" hangingPunct="1">
              <a:lnSpc>
                <a:spcPct val="80000"/>
              </a:lnSpc>
              <a:defRPr/>
            </a:pPr>
            <a:r>
              <a:rPr lang="en-US" altLang="en-US" sz="2400" b="1" dirty="0" smtClean="0">
                <a:solidFill>
                  <a:srgbClr val="FFFF00"/>
                </a:solidFill>
                <a:effectLst>
                  <a:outerShdw blurRad="38100" dist="38100" dir="2700000" algn="tl">
                    <a:srgbClr val="000000">
                      <a:alpha val="43137"/>
                    </a:srgbClr>
                  </a:outerShdw>
                </a:effectLst>
              </a:rPr>
              <a:t>As energy changes from one form to another, it is never created or destroyed.</a:t>
            </a:r>
          </a:p>
          <a:p>
            <a:pPr eaLnBrk="1" hangingPunct="1">
              <a:lnSpc>
                <a:spcPct val="80000"/>
              </a:lnSpc>
              <a:defRPr/>
            </a:pPr>
            <a:r>
              <a:rPr lang="en-US" altLang="en-US" sz="2400" b="1" dirty="0" smtClean="0">
                <a:solidFill>
                  <a:schemeClr val="bg1"/>
                </a:solidFill>
                <a:effectLst>
                  <a:outerShdw blurRad="38100" dist="38100" dir="2700000" algn="tl">
                    <a:srgbClr val="000000">
                      <a:alpha val="43137"/>
                    </a:srgbClr>
                  </a:outerShdw>
                </a:effectLst>
              </a:rPr>
              <a:t>Many times it takes a whole series of energy conversions to do a certain job. </a:t>
            </a:r>
          </a:p>
          <a:p>
            <a:pPr>
              <a:lnSpc>
                <a:spcPct val="80000"/>
              </a:lnSpc>
              <a:defRPr/>
            </a:pPr>
            <a:r>
              <a:rPr lang="en-US" altLang="en-US" sz="2400" b="1" dirty="0" smtClean="0">
                <a:solidFill>
                  <a:schemeClr val="bg1"/>
                </a:solidFill>
                <a:effectLst>
                  <a:outerShdw blurRad="38100" dist="38100" dir="2700000" algn="tl">
                    <a:srgbClr val="000000">
                      <a:alpha val="43137"/>
                    </a:srgbClr>
                  </a:outerShdw>
                </a:effectLst>
              </a:rPr>
              <a:t>For example, just to get the energy to make a piece of toast, there are several energy conversions involved. </a:t>
            </a:r>
          </a:p>
          <a:p>
            <a:pPr lvl="1">
              <a:lnSpc>
                <a:spcPct val="80000"/>
              </a:lnSpc>
              <a:defRPr/>
            </a:pPr>
            <a:r>
              <a:rPr lang="en-US" altLang="en-US" sz="2400" b="1" dirty="0" smtClean="0">
                <a:solidFill>
                  <a:schemeClr val="bg1"/>
                </a:solidFill>
                <a:effectLst>
                  <a:outerShdw blurRad="38100" dist="38100" dir="2700000" algn="tl">
                    <a:srgbClr val="000000">
                      <a:alpha val="43137"/>
                    </a:srgbClr>
                  </a:outerShdw>
                </a:effectLst>
              </a:rPr>
              <a:t>Chemical energy stored in coal is released as heat and light energy when the coal is burned. </a:t>
            </a:r>
          </a:p>
          <a:p>
            <a:pPr lvl="1">
              <a:lnSpc>
                <a:spcPct val="80000"/>
              </a:lnSpc>
              <a:defRPr/>
            </a:pPr>
            <a:r>
              <a:rPr lang="en-US" altLang="en-US" sz="2400" b="1" dirty="0" smtClean="0">
                <a:solidFill>
                  <a:schemeClr val="bg1"/>
                </a:solidFill>
                <a:effectLst>
                  <a:outerShdw blurRad="38100" dist="38100" dir="2700000" algn="tl">
                    <a:srgbClr val="000000">
                      <a:alpha val="43137"/>
                    </a:srgbClr>
                  </a:outerShdw>
                </a:effectLst>
              </a:rPr>
              <a:t>The heat energy is used to produce steam and is changed into mechanical energy in a generator. </a:t>
            </a:r>
          </a:p>
          <a:p>
            <a:pPr lvl="1">
              <a:lnSpc>
                <a:spcPct val="80000"/>
              </a:lnSpc>
              <a:defRPr/>
            </a:pPr>
            <a:r>
              <a:rPr lang="en-US" altLang="en-US" sz="2400" b="1" dirty="0" smtClean="0">
                <a:solidFill>
                  <a:schemeClr val="bg1"/>
                </a:solidFill>
                <a:effectLst>
                  <a:outerShdw blurRad="38100" dist="38100" dir="2700000" algn="tl">
                    <a:srgbClr val="000000">
                      <a:alpha val="43137"/>
                    </a:srgbClr>
                  </a:outerShdw>
                </a:effectLst>
              </a:rPr>
              <a:t>The generator converts mechanical energy into electric energy that travels through power lines into your home.</a:t>
            </a:r>
          </a:p>
          <a:p>
            <a:pPr lvl="1">
              <a:lnSpc>
                <a:spcPct val="80000"/>
              </a:lnSpc>
              <a:defRPr/>
            </a:pPr>
            <a:r>
              <a:rPr lang="en-US" altLang="en-US" sz="2400" b="1" dirty="0" smtClean="0">
                <a:solidFill>
                  <a:schemeClr val="bg1"/>
                </a:solidFill>
                <a:effectLst>
                  <a:outerShdw blurRad="38100" dist="38100" dir="2700000" algn="tl">
                    <a:srgbClr val="000000">
                      <a:alpha val="43137"/>
                    </a:srgbClr>
                  </a:outerShdw>
                </a:effectLst>
              </a:rPr>
              <a:t>When you use your toaster, that electric energy is again changed into heat/thermal energy. </a:t>
            </a:r>
          </a:p>
          <a:p>
            <a:pPr eaLnBrk="1" hangingPunct="1">
              <a:lnSpc>
                <a:spcPct val="80000"/>
              </a:lnSpc>
              <a:defRPr/>
            </a:pPr>
            <a:endParaRPr lang="en-US" altLang="en-US" sz="2400" b="1" dirty="0" smtClean="0">
              <a:solidFill>
                <a:schemeClr val="bg1"/>
              </a:solidFill>
              <a:effectLst>
                <a:outerShdw blurRad="38100" dist="38100" dir="2700000" algn="tl">
                  <a:srgbClr val="000000">
                    <a:alpha val="43137"/>
                  </a:srgbClr>
                </a:outerShdw>
              </a:effectLst>
            </a:endParaRPr>
          </a:p>
        </p:txBody>
      </p:sp>
      <p:pic>
        <p:nvPicPr>
          <p:cNvPr id="16387" name="Picture 3" descr="http://cdn-1.freeclipartnow.com/d/26121-1/ceilingFan.png"/>
          <p:cNvPicPr>
            <a:picLocks noChangeAspect="1" noChangeArrowheads="1"/>
          </p:cNvPicPr>
          <p:nvPr/>
        </p:nvPicPr>
        <p:blipFill>
          <a:blip r:embed="rId3" cstate="print"/>
          <a:srcRect/>
          <a:stretch>
            <a:fillRect/>
          </a:stretch>
        </p:blipFill>
        <p:spPr bwMode="auto">
          <a:xfrm>
            <a:off x="1066800" y="1066800"/>
            <a:ext cx="7239000" cy="4968932"/>
          </a:xfrm>
          <a:prstGeom prst="rect">
            <a:avLst/>
          </a:prstGeom>
          <a:solidFill>
            <a:schemeClr val="bg1"/>
          </a:solidFill>
        </p:spPr>
      </p:pic>
      <p:pic>
        <p:nvPicPr>
          <p:cNvPr id="16390" name="Picture 6" descr="C:\Users\Amanda\AppData\Local\Microsoft\Windows\Temporary Internet Files\Content.IE5\RJDCHMDE\MC900351188[1].wmf"/>
          <p:cNvPicPr>
            <a:picLocks noChangeAspect="1" noChangeArrowheads="1"/>
          </p:cNvPicPr>
          <p:nvPr/>
        </p:nvPicPr>
        <p:blipFill>
          <a:blip r:embed="rId4" cstate="print"/>
          <a:srcRect/>
          <a:stretch>
            <a:fillRect/>
          </a:stretch>
        </p:blipFill>
        <p:spPr bwMode="auto">
          <a:xfrm>
            <a:off x="2590800" y="990600"/>
            <a:ext cx="4648200" cy="5179297"/>
          </a:xfrm>
          <a:prstGeom prst="rect">
            <a:avLst/>
          </a:prstGeom>
          <a:solidFill>
            <a:schemeClr val="bg1"/>
          </a:solidFill>
        </p:spPr>
      </p:pic>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 calcmode="lin" valueType="num">
                                      <p:cBhvr additive="base">
                                        <p:cTn id="7" dur="500" fill="hold"/>
                                        <p:tgtEl>
                                          <p:spTgt spid="778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8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7827">
                                            <p:txEl>
                                              <p:pRg st="1" end="1"/>
                                            </p:txEl>
                                          </p:spTgt>
                                        </p:tgtEl>
                                        <p:attrNameLst>
                                          <p:attrName>style.visibility</p:attrName>
                                        </p:attrNameLst>
                                      </p:cBhvr>
                                      <p:to>
                                        <p:strVal val="visible"/>
                                      </p:to>
                                    </p:set>
                                    <p:anim calcmode="lin" valueType="num">
                                      <p:cBhvr additive="base">
                                        <p:cTn id="13" dur="500" fill="hold"/>
                                        <p:tgtEl>
                                          <p:spTgt spid="778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78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7827">
                                            <p:txEl>
                                              <p:pRg st="2" end="2"/>
                                            </p:txEl>
                                          </p:spTgt>
                                        </p:tgtEl>
                                        <p:attrNameLst>
                                          <p:attrName>style.visibility</p:attrName>
                                        </p:attrNameLst>
                                      </p:cBhvr>
                                      <p:to>
                                        <p:strVal val="visible"/>
                                      </p:to>
                                    </p:set>
                                    <p:anim calcmode="lin" valueType="num">
                                      <p:cBhvr additive="base">
                                        <p:cTn id="19" dur="500" fill="hold"/>
                                        <p:tgtEl>
                                          <p:spTgt spid="778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78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7827">
                                            <p:txEl>
                                              <p:pRg st="3" end="3"/>
                                            </p:txEl>
                                          </p:spTgt>
                                        </p:tgtEl>
                                        <p:attrNameLst>
                                          <p:attrName>style.visibility</p:attrName>
                                        </p:attrNameLst>
                                      </p:cBhvr>
                                      <p:to>
                                        <p:strVal val="visible"/>
                                      </p:to>
                                    </p:set>
                                    <p:anim calcmode="lin" valueType="num">
                                      <p:cBhvr additive="base">
                                        <p:cTn id="25" dur="500" fill="hold"/>
                                        <p:tgtEl>
                                          <p:spTgt spid="778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7827">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7827">
                                            <p:txEl>
                                              <p:pRg st="4" end="4"/>
                                            </p:txEl>
                                          </p:spTgt>
                                        </p:tgtEl>
                                        <p:attrNameLst>
                                          <p:attrName>style.visibility</p:attrName>
                                        </p:attrNameLst>
                                      </p:cBhvr>
                                      <p:to>
                                        <p:strVal val="visible"/>
                                      </p:to>
                                    </p:set>
                                    <p:anim calcmode="lin" valueType="num">
                                      <p:cBhvr additive="base">
                                        <p:cTn id="29" dur="500" fill="hold"/>
                                        <p:tgtEl>
                                          <p:spTgt spid="7782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7827">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7827">
                                            <p:txEl>
                                              <p:pRg st="5" end="5"/>
                                            </p:txEl>
                                          </p:spTgt>
                                        </p:tgtEl>
                                        <p:attrNameLst>
                                          <p:attrName>style.visibility</p:attrName>
                                        </p:attrNameLst>
                                      </p:cBhvr>
                                      <p:to>
                                        <p:strVal val="visible"/>
                                      </p:to>
                                    </p:set>
                                    <p:anim calcmode="lin" valueType="num">
                                      <p:cBhvr additive="base">
                                        <p:cTn id="33" dur="500" fill="hold"/>
                                        <p:tgtEl>
                                          <p:spTgt spid="77827">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7827">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7827">
                                            <p:txEl>
                                              <p:pRg st="6" end="6"/>
                                            </p:txEl>
                                          </p:spTgt>
                                        </p:tgtEl>
                                        <p:attrNameLst>
                                          <p:attrName>style.visibility</p:attrName>
                                        </p:attrNameLst>
                                      </p:cBhvr>
                                      <p:to>
                                        <p:strVal val="visible"/>
                                      </p:to>
                                    </p:set>
                                    <p:anim calcmode="lin" valueType="num">
                                      <p:cBhvr additive="base">
                                        <p:cTn id="37" dur="500" fill="hold"/>
                                        <p:tgtEl>
                                          <p:spTgt spid="7782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7827">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7827">
                                            <p:txEl>
                                              <p:pRg st="7" end="7"/>
                                            </p:txEl>
                                          </p:spTgt>
                                        </p:tgtEl>
                                        <p:attrNameLst>
                                          <p:attrName>style.visibility</p:attrName>
                                        </p:attrNameLst>
                                      </p:cBhvr>
                                      <p:to>
                                        <p:strVal val="visible"/>
                                      </p:to>
                                    </p:set>
                                    <p:anim calcmode="lin" valueType="num">
                                      <p:cBhvr additive="base">
                                        <p:cTn id="41" dur="500" fill="hold"/>
                                        <p:tgtEl>
                                          <p:spTgt spid="77827">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782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6387"/>
                                        </p:tgtEl>
                                        <p:attrNameLst>
                                          <p:attrName>style.visibility</p:attrName>
                                        </p:attrNameLst>
                                      </p:cBhvr>
                                      <p:to>
                                        <p:strVal val="visible"/>
                                      </p:to>
                                    </p:set>
                                    <p:anim calcmode="lin" valueType="num">
                                      <p:cBhvr additive="base">
                                        <p:cTn id="47" dur="500" fill="hold"/>
                                        <p:tgtEl>
                                          <p:spTgt spid="16387"/>
                                        </p:tgtEl>
                                        <p:attrNameLst>
                                          <p:attrName>ppt_x</p:attrName>
                                        </p:attrNameLst>
                                      </p:cBhvr>
                                      <p:tavLst>
                                        <p:tav tm="0">
                                          <p:val>
                                            <p:strVal val="#ppt_x"/>
                                          </p:val>
                                        </p:tav>
                                        <p:tav tm="100000">
                                          <p:val>
                                            <p:strVal val="#ppt_x"/>
                                          </p:val>
                                        </p:tav>
                                      </p:tavLst>
                                    </p:anim>
                                    <p:anim calcmode="lin" valueType="num">
                                      <p:cBhvr additive="base">
                                        <p:cTn id="48" dur="500" fill="hold"/>
                                        <p:tgtEl>
                                          <p:spTgt spid="1638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6390"/>
                                        </p:tgtEl>
                                        <p:attrNameLst>
                                          <p:attrName>style.visibility</p:attrName>
                                        </p:attrNameLst>
                                      </p:cBhvr>
                                      <p:to>
                                        <p:strVal val="visible"/>
                                      </p:to>
                                    </p:set>
                                    <p:anim calcmode="lin" valueType="num">
                                      <p:cBhvr additive="base">
                                        <p:cTn id="53" dur="500" fill="hold"/>
                                        <p:tgtEl>
                                          <p:spTgt spid="16390"/>
                                        </p:tgtEl>
                                        <p:attrNameLst>
                                          <p:attrName>ppt_x</p:attrName>
                                        </p:attrNameLst>
                                      </p:cBhvr>
                                      <p:tavLst>
                                        <p:tav tm="0">
                                          <p:val>
                                            <p:strVal val="#ppt_x"/>
                                          </p:val>
                                        </p:tav>
                                        <p:tav tm="100000">
                                          <p:val>
                                            <p:strVal val="#ppt_x"/>
                                          </p:val>
                                        </p:tav>
                                      </p:tavLst>
                                    </p:anim>
                                    <p:anim calcmode="lin" valueType="num">
                                      <p:cBhvr additive="base">
                                        <p:cTn id="54" dur="500" fill="hold"/>
                                        <p:tgtEl>
                                          <p:spTgt spid="163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rrowheads="1"/>
          </p:cNvSpPr>
          <p:nvPr>
            <p:ph type="title"/>
          </p:nvPr>
        </p:nvSpPr>
        <p:spPr>
          <a:xfrm>
            <a:off x="457200" y="0"/>
            <a:ext cx="8229600" cy="1143000"/>
          </a:xfrm>
        </p:spPr>
        <p:txBody>
          <a:bodyPr/>
          <a:lstStyle/>
          <a:p>
            <a:pPr eaLnBrk="1" hangingPunct="1">
              <a:defRPr/>
            </a:pPr>
            <a:r>
              <a:rPr lang="en-US" altLang="en-US" b="1" dirty="0" smtClean="0">
                <a:solidFill>
                  <a:schemeClr val="bg1"/>
                </a:solidFill>
                <a:effectLst>
                  <a:outerShdw blurRad="38100" dist="38100" dir="2700000" algn="tl">
                    <a:srgbClr val="000000">
                      <a:alpha val="43137"/>
                    </a:srgbClr>
                  </a:outerShdw>
                </a:effectLst>
              </a:rPr>
              <a:t>Waves, Sound, and Light</a:t>
            </a:r>
          </a:p>
        </p:txBody>
      </p:sp>
      <p:sp>
        <p:nvSpPr>
          <p:cNvPr id="81923" name="Rectangle 3"/>
          <p:cNvSpPr>
            <a:spLocks noGrp="1" noRot="1" noChangeArrowheads="1"/>
          </p:cNvSpPr>
          <p:nvPr>
            <p:ph type="body" idx="1"/>
          </p:nvPr>
        </p:nvSpPr>
        <p:spPr>
          <a:xfrm>
            <a:off x="4648200" y="990600"/>
            <a:ext cx="4495800" cy="5867400"/>
          </a:xfrm>
        </p:spPr>
        <p:txBody>
          <a:bodyPr>
            <a:normAutofit lnSpcReduction="10000"/>
          </a:bodyPr>
          <a:lstStyle/>
          <a:p>
            <a:pPr eaLnBrk="1" hangingPunct="1">
              <a:lnSpc>
                <a:spcPct val="90000"/>
              </a:lnSpc>
              <a:defRPr/>
            </a:pPr>
            <a:r>
              <a:rPr lang="en-US" altLang="en-US" sz="2400" b="1" dirty="0" smtClean="0">
                <a:solidFill>
                  <a:schemeClr val="bg1"/>
                </a:solidFill>
                <a:effectLst>
                  <a:outerShdw blurRad="38100" dist="38100" dir="2700000" algn="tl">
                    <a:srgbClr val="000000">
                      <a:alpha val="43137"/>
                    </a:srgbClr>
                  </a:outerShdw>
                </a:effectLst>
              </a:rPr>
              <a:t>All waves have a wavelength, amplitude, frequency, and speed.</a:t>
            </a:r>
          </a:p>
          <a:p>
            <a:pPr eaLnBrk="1" hangingPunct="1">
              <a:lnSpc>
                <a:spcPct val="90000"/>
              </a:lnSpc>
              <a:defRPr/>
            </a:pPr>
            <a:r>
              <a:rPr lang="en-US" altLang="en-US" sz="2400" b="1" dirty="0" smtClean="0">
                <a:solidFill>
                  <a:schemeClr val="bg1"/>
                </a:solidFill>
                <a:effectLst>
                  <a:outerShdw blurRad="38100" dist="38100" dir="2700000" algn="tl">
                    <a:srgbClr val="000000">
                      <a:alpha val="43137"/>
                    </a:srgbClr>
                  </a:outerShdw>
                </a:effectLst>
              </a:rPr>
              <a:t>The wavelength is the distance between two consecutive crests or troughs.</a:t>
            </a:r>
          </a:p>
          <a:p>
            <a:pPr eaLnBrk="1" hangingPunct="1">
              <a:lnSpc>
                <a:spcPct val="90000"/>
              </a:lnSpc>
              <a:defRPr/>
            </a:pPr>
            <a:r>
              <a:rPr lang="en-US" altLang="en-US" sz="2400" b="1" dirty="0" smtClean="0">
                <a:solidFill>
                  <a:schemeClr val="bg1"/>
                </a:solidFill>
                <a:effectLst>
                  <a:outerShdw blurRad="38100" dist="38100" dir="2700000" algn="tl">
                    <a:srgbClr val="000000">
                      <a:alpha val="43137"/>
                    </a:srgbClr>
                  </a:outerShdw>
                </a:effectLst>
              </a:rPr>
              <a:t>The amplitude of wave is the vertical distance between the line of origin (middle) and each crest or trough.</a:t>
            </a:r>
          </a:p>
          <a:p>
            <a:pPr eaLnBrk="1" hangingPunct="1">
              <a:lnSpc>
                <a:spcPct val="90000"/>
              </a:lnSpc>
              <a:defRPr/>
            </a:pPr>
            <a:r>
              <a:rPr lang="en-US" altLang="en-US" sz="2400" b="1" dirty="0" smtClean="0">
                <a:solidFill>
                  <a:schemeClr val="bg1"/>
                </a:solidFill>
                <a:effectLst>
                  <a:outerShdw blurRad="38100" dist="38100" dir="2700000" algn="tl">
                    <a:srgbClr val="000000">
                      <a:alpha val="43137"/>
                    </a:srgbClr>
                  </a:outerShdw>
                </a:effectLst>
              </a:rPr>
              <a:t>The frequency of a wave is the number of wavelengths that pass a point in a given amount of time.</a:t>
            </a:r>
          </a:p>
          <a:p>
            <a:pPr eaLnBrk="1" hangingPunct="1">
              <a:lnSpc>
                <a:spcPct val="90000"/>
              </a:lnSpc>
              <a:defRPr/>
            </a:pPr>
            <a:r>
              <a:rPr lang="en-US" altLang="en-US" sz="2400" b="1" dirty="0" smtClean="0">
                <a:solidFill>
                  <a:schemeClr val="bg1"/>
                </a:solidFill>
                <a:effectLst>
                  <a:outerShdw blurRad="38100" dist="38100" dir="2700000" algn="tl">
                    <a:srgbClr val="000000">
                      <a:alpha val="43137"/>
                    </a:srgbClr>
                  </a:outerShdw>
                </a:effectLst>
              </a:rPr>
              <a:t>The speed of a wave is equal to the frequency times the wavelength.</a:t>
            </a:r>
          </a:p>
        </p:txBody>
      </p:sp>
      <p:pic>
        <p:nvPicPr>
          <p:cNvPr id="4" name="Picture 7" descr="http://schools.birdville.k12.tx.us/cms/lib2/TX01000797/Centricity/Domain/912/ChemLessons/Lessons/Quanta/image004.jpg"/>
          <p:cNvPicPr>
            <a:picLocks noChangeAspect="1" noChangeArrowheads="1"/>
          </p:cNvPicPr>
          <p:nvPr/>
        </p:nvPicPr>
        <p:blipFill>
          <a:blip r:embed="rId2" cstate="print"/>
          <a:srcRect/>
          <a:stretch>
            <a:fillRect/>
          </a:stretch>
        </p:blipFill>
        <p:spPr bwMode="auto">
          <a:xfrm>
            <a:off x="0" y="1295400"/>
            <a:ext cx="4648200" cy="1506951"/>
          </a:xfrm>
          <a:prstGeom prst="rect">
            <a:avLst/>
          </a:prstGeom>
          <a:noFill/>
          <a:ln w="9525">
            <a:noFill/>
            <a:miter lim="800000"/>
            <a:headEnd/>
            <a:tailEnd/>
          </a:ln>
        </p:spPr>
      </p:pic>
      <p:pic>
        <p:nvPicPr>
          <p:cNvPr id="5" name="Picture 9" descr="http://w3.shorecrest.org/%7ELisa_Peck/Physics/syllabus/soundlight/ch25waves/ch25wave_images/reflectedwaves.jpg"/>
          <p:cNvPicPr>
            <a:picLocks noChangeAspect="1" noChangeArrowheads="1"/>
          </p:cNvPicPr>
          <p:nvPr/>
        </p:nvPicPr>
        <p:blipFill>
          <a:blip r:embed="rId3" cstate="print"/>
          <a:srcRect/>
          <a:stretch>
            <a:fillRect/>
          </a:stretch>
        </p:blipFill>
        <p:spPr bwMode="auto">
          <a:xfrm>
            <a:off x="76200" y="3349408"/>
            <a:ext cx="4592485" cy="313594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 calcmode="lin" valueType="num">
                                      <p:cBhvr additive="base">
                                        <p:cTn id="7" dur="500" fill="hold"/>
                                        <p:tgtEl>
                                          <p:spTgt spid="819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23">
                                            <p:txEl>
                                              <p:pRg st="1" end="1"/>
                                            </p:txEl>
                                          </p:spTgt>
                                        </p:tgtEl>
                                        <p:attrNameLst>
                                          <p:attrName>style.visibility</p:attrName>
                                        </p:attrNameLst>
                                      </p:cBhvr>
                                      <p:to>
                                        <p:strVal val="visible"/>
                                      </p:to>
                                    </p:set>
                                    <p:anim calcmode="lin" valueType="num">
                                      <p:cBhvr additive="base">
                                        <p:cTn id="13" dur="500" fill="hold"/>
                                        <p:tgtEl>
                                          <p:spTgt spid="819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23">
                                            <p:txEl>
                                              <p:pRg st="2" end="2"/>
                                            </p:txEl>
                                          </p:spTgt>
                                        </p:tgtEl>
                                        <p:attrNameLst>
                                          <p:attrName>style.visibility</p:attrName>
                                        </p:attrNameLst>
                                      </p:cBhvr>
                                      <p:to>
                                        <p:strVal val="visible"/>
                                      </p:to>
                                    </p:set>
                                    <p:anim calcmode="lin" valueType="num">
                                      <p:cBhvr additive="base">
                                        <p:cTn id="19" dur="500" fill="hold"/>
                                        <p:tgtEl>
                                          <p:spTgt spid="819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1923">
                                            <p:txEl>
                                              <p:pRg st="3" end="3"/>
                                            </p:txEl>
                                          </p:spTgt>
                                        </p:tgtEl>
                                        <p:attrNameLst>
                                          <p:attrName>style.visibility</p:attrName>
                                        </p:attrNameLst>
                                      </p:cBhvr>
                                      <p:to>
                                        <p:strVal val="visible"/>
                                      </p:to>
                                    </p:set>
                                    <p:anim calcmode="lin" valueType="num">
                                      <p:cBhvr additive="base">
                                        <p:cTn id="25" dur="500" fill="hold"/>
                                        <p:tgtEl>
                                          <p:spTgt spid="819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1923">
                                            <p:txEl>
                                              <p:pRg st="4" end="4"/>
                                            </p:txEl>
                                          </p:spTgt>
                                        </p:tgtEl>
                                        <p:attrNameLst>
                                          <p:attrName>style.visibility</p:attrName>
                                        </p:attrNameLst>
                                      </p:cBhvr>
                                      <p:to>
                                        <p:strVal val="visible"/>
                                      </p:to>
                                    </p:set>
                                    <p:anim calcmode="lin" valueType="num">
                                      <p:cBhvr additive="base">
                                        <p:cTn id="31" dur="500" fill="hold"/>
                                        <p:tgtEl>
                                          <p:spTgt spid="819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rrowheads="1"/>
          </p:cNvSpPr>
          <p:nvPr>
            <p:ph type="title"/>
          </p:nvPr>
        </p:nvSpPr>
        <p:spPr/>
        <p:txBody>
          <a:bodyPr/>
          <a:lstStyle/>
          <a:p>
            <a:pPr eaLnBrk="1" hangingPunct="1">
              <a:defRPr/>
            </a:pPr>
            <a:r>
              <a:rPr lang="en-US" altLang="en-US" b="1" dirty="0" smtClean="0">
                <a:solidFill>
                  <a:schemeClr val="bg1"/>
                </a:solidFill>
                <a:effectLst>
                  <a:outerShdw blurRad="38100" dist="38100" dir="2700000" algn="tl">
                    <a:srgbClr val="000000">
                      <a:alpha val="43137"/>
                    </a:srgbClr>
                  </a:outerShdw>
                </a:effectLst>
              </a:rPr>
              <a:t>Waves, Sound, and Light</a:t>
            </a:r>
          </a:p>
        </p:txBody>
      </p:sp>
      <p:sp>
        <p:nvSpPr>
          <p:cNvPr id="79875" name="Rectangle 3"/>
          <p:cNvSpPr>
            <a:spLocks noGrp="1" noRot="1" noChangeArrowheads="1"/>
          </p:cNvSpPr>
          <p:nvPr>
            <p:ph type="body" idx="1"/>
          </p:nvPr>
        </p:nvSpPr>
        <p:spPr>
          <a:xfrm>
            <a:off x="457200" y="1600200"/>
            <a:ext cx="8305800" cy="5105400"/>
          </a:xfrm>
        </p:spPr>
        <p:txBody>
          <a:bodyPr>
            <a:normAutofit fontScale="92500" lnSpcReduction="10000"/>
          </a:bodyPr>
          <a:lstStyle/>
          <a:p>
            <a:pPr eaLnBrk="1" hangingPunct="1">
              <a:lnSpc>
                <a:spcPct val="90000"/>
              </a:lnSpc>
              <a:defRPr/>
            </a:pPr>
            <a:r>
              <a:rPr lang="en-US" altLang="en-US" sz="2800" b="1" dirty="0" smtClean="0">
                <a:solidFill>
                  <a:schemeClr val="bg1"/>
                </a:solidFill>
                <a:effectLst>
                  <a:outerShdw blurRad="38100" dist="38100" dir="2700000" algn="tl">
                    <a:srgbClr val="000000">
                      <a:alpha val="43137"/>
                    </a:srgbClr>
                  </a:outerShdw>
                </a:effectLst>
              </a:rPr>
              <a:t>A wave is a disturbance that transfers energy through matter or through space.</a:t>
            </a:r>
          </a:p>
          <a:p>
            <a:pPr eaLnBrk="1" hangingPunct="1">
              <a:lnSpc>
                <a:spcPct val="90000"/>
              </a:lnSpc>
              <a:defRPr/>
            </a:pPr>
            <a:r>
              <a:rPr lang="en-US" altLang="en-US" sz="2800" b="1" dirty="0" smtClean="0">
                <a:solidFill>
                  <a:schemeClr val="bg1"/>
                </a:solidFill>
                <a:effectLst>
                  <a:outerShdw blurRad="38100" dist="38100" dir="2700000" algn="tl">
                    <a:srgbClr val="000000">
                      <a:alpha val="43137"/>
                    </a:srgbClr>
                  </a:outerShdw>
                </a:effectLst>
              </a:rPr>
              <a:t>Mechanical waves move through a medium which can be a solid, liquid, or gas.</a:t>
            </a:r>
          </a:p>
          <a:p>
            <a:pPr eaLnBrk="1" hangingPunct="1">
              <a:lnSpc>
                <a:spcPct val="90000"/>
              </a:lnSpc>
              <a:defRPr/>
            </a:pPr>
            <a:r>
              <a:rPr lang="en-US" altLang="en-US" sz="2800" b="1" dirty="0" smtClean="0">
                <a:solidFill>
                  <a:schemeClr val="bg1"/>
                </a:solidFill>
                <a:effectLst>
                  <a:outerShdw blurRad="38100" dist="38100" dir="2700000" algn="tl">
                    <a:srgbClr val="000000">
                      <a:alpha val="43137"/>
                    </a:srgbClr>
                  </a:outerShdw>
                </a:effectLst>
              </a:rPr>
              <a:t>Sound waves, water waves, and earthquakes are all mechanical waves.</a:t>
            </a:r>
          </a:p>
          <a:p>
            <a:pPr>
              <a:defRPr/>
            </a:pPr>
            <a:r>
              <a:rPr lang="en-US" sz="2800" b="1" dirty="0">
                <a:solidFill>
                  <a:schemeClr val="bg1"/>
                </a:solidFill>
                <a:effectLst>
                  <a:outerShdw blurRad="38100" dist="38100" dir="2700000" algn="tl">
                    <a:srgbClr val="000000">
                      <a:alpha val="43137"/>
                    </a:srgbClr>
                  </a:outerShdw>
                </a:effectLst>
                <a:ea typeface="ＭＳ Ｐゴシック" pitchFamily="-84" charset="-128"/>
              </a:rPr>
              <a:t>Light waves travel faster than sound waves</a:t>
            </a:r>
          </a:p>
          <a:p>
            <a:pPr lvl="1">
              <a:buFont typeface="Arial" pitchFamily="34" charset="0"/>
              <a:buChar char="•"/>
              <a:defRPr/>
            </a:pPr>
            <a:r>
              <a:rPr lang="en-US" b="1" dirty="0">
                <a:solidFill>
                  <a:schemeClr val="bg1"/>
                </a:solidFill>
                <a:effectLst>
                  <a:outerShdw blurRad="38100" dist="38100" dir="2700000" algn="tl">
                    <a:srgbClr val="000000">
                      <a:alpha val="43137"/>
                    </a:srgbClr>
                  </a:outerShdw>
                </a:effectLst>
                <a:ea typeface="ＭＳ Ｐゴシック" pitchFamily="-84" charset="-128"/>
              </a:rPr>
              <a:t>E.g. Lightning strike is seen before thunder is heard</a:t>
            </a:r>
            <a:r>
              <a:rPr lang="en-US" b="1" dirty="0" smtClean="0">
                <a:solidFill>
                  <a:schemeClr val="bg1"/>
                </a:solidFill>
                <a:effectLst>
                  <a:outerShdw blurRad="38100" dist="38100" dir="2700000" algn="tl">
                    <a:srgbClr val="000000">
                      <a:alpha val="43137"/>
                    </a:srgbClr>
                  </a:outerShdw>
                </a:effectLst>
                <a:ea typeface="ＭＳ Ｐゴシック" pitchFamily="-84" charset="-128"/>
              </a:rPr>
              <a:t>.</a:t>
            </a:r>
            <a:endParaRPr lang="en-US" altLang="en-US" b="1" dirty="0" smtClean="0">
              <a:solidFill>
                <a:schemeClr val="bg1"/>
              </a:solidFill>
              <a:effectLst>
                <a:outerShdw blurRad="38100" dist="38100" dir="2700000" algn="tl">
                  <a:srgbClr val="000000">
                    <a:alpha val="43137"/>
                  </a:srgbClr>
                </a:outerShdw>
              </a:effectLst>
            </a:endParaRPr>
          </a:p>
          <a:p>
            <a:pPr eaLnBrk="1" hangingPunct="1">
              <a:lnSpc>
                <a:spcPct val="90000"/>
              </a:lnSpc>
              <a:defRPr/>
            </a:pPr>
            <a:r>
              <a:rPr lang="en-US" altLang="en-US" sz="2800" b="1" dirty="0" smtClean="0">
                <a:solidFill>
                  <a:schemeClr val="bg1"/>
                </a:solidFill>
                <a:effectLst>
                  <a:outerShdw blurRad="38100" dist="38100" dir="2700000" algn="tl">
                    <a:srgbClr val="000000">
                      <a:alpha val="43137"/>
                    </a:srgbClr>
                  </a:outerShdw>
                </a:effectLst>
              </a:rPr>
              <a:t>Electromagnetic waves do not require a medium. </a:t>
            </a:r>
          </a:p>
          <a:p>
            <a:pPr eaLnBrk="1" hangingPunct="1">
              <a:lnSpc>
                <a:spcPct val="90000"/>
              </a:lnSpc>
              <a:defRPr/>
            </a:pPr>
            <a:r>
              <a:rPr lang="en-US" altLang="en-US" sz="2800" b="1" dirty="0" smtClean="0">
                <a:solidFill>
                  <a:schemeClr val="bg1"/>
                </a:solidFill>
                <a:effectLst>
                  <a:outerShdw blurRad="38100" dist="38100" dir="2700000" algn="tl">
                    <a:srgbClr val="000000">
                      <a:alpha val="43137"/>
                    </a:srgbClr>
                  </a:outerShdw>
                </a:effectLst>
              </a:rPr>
              <a:t>Light waves are electromagnetic waves.</a:t>
            </a:r>
          </a:p>
          <a:p>
            <a:pPr eaLnBrk="1" hangingPunct="1">
              <a:lnSpc>
                <a:spcPct val="90000"/>
              </a:lnSpc>
              <a:defRPr/>
            </a:pPr>
            <a:r>
              <a:rPr lang="en-US" altLang="en-US" sz="2800" b="1" dirty="0" smtClean="0">
                <a:solidFill>
                  <a:schemeClr val="bg1"/>
                </a:solidFill>
                <a:effectLst>
                  <a:outerShdw blurRad="38100" dist="38100" dir="2700000" algn="tl">
                    <a:srgbClr val="000000">
                      <a:alpha val="43137"/>
                    </a:srgbClr>
                  </a:outerShdw>
                </a:effectLst>
              </a:rPr>
              <a:t>Thus, light can travel through the vacuum of outer space but sound cannot.</a:t>
            </a:r>
          </a:p>
          <a:p>
            <a:pPr eaLnBrk="1" hangingPunct="1">
              <a:lnSpc>
                <a:spcPct val="90000"/>
              </a:lnSpc>
              <a:defRPr/>
            </a:pPr>
            <a:r>
              <a:rPr lang="en-US" altLang="en-US" sz="2800" b="1" dirty="0" smtClean="0">
                <a:solidFill>
                  <a:schemeClr val="bg1"/>
                </a:solidFill>
                <a:effectLst>
                  <a:outerShdw blurRad="38100" dist="38100" dir="2700000" algn="tl">
                    <a:srgbClr val="000000">
                      <a:alpha val="43137"/>
                    </a:srgbClr>
                  </a:outerShdw>
                </a:effectLst>
              </a:rPr>
              <a:t>Sound waves need matter to travel.</a:t>
            </a:r>
          </a:p>
          <a:p>
            <a:pPr eaLnBrk="1" hangingPunct="1">
              <a:lnSpc>
                <a:spcPct val="90000"/>
              </a:lnSpc>
              <a:defRPr/>
            </a:pPr>
            <a:endParaRPr lang="en-US" altLang="en-US" sz="2800" b="1" dirty="0" smtClean="0">
              <a:solidFill>
                <a:schemeClr val="bg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 calcmode="lin" valueType="num">
                                      <p:cBhvr additive="base">
                                        <p:cTn id="7" dur="500" fill="hold"/>
                                        <p:tgtEl>
                                          <p:spTgt spid="798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8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9875">
                                            <p:txEl>
                                              <p:pRg st="1" end="1"/>
                                            </p:txEl>
                                          </p:spTgt>
                                        </p:tgtEl>
                                        <p:attrNameLst>
                                          <p:attrName>style.visibility</p:attrName>
                                        </p:attrNameLst>
                                      </p:cBhvr>
                                      <p:to>
                                        <p:strVal val="visible"/>
                                      </p:to>
                                    </p:set>
                                    <p:anim calcmode="lin" valueType="num">
                                      <p:cBhvr additive="base">
                                        <p:cTn id="13" dur="500" fill="hold"/>
                                        <p:tgtEl>
                                          <p:spTgt spid="798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8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9875">
                                            <p:txEl>
                                              <p:pRg st="2" end="2"/>
                                            </p:txEl>
                                          </p:spTgt>
                                        </p:tgtEl>
                                        <p:attrNameLst>
                                          <p:attrName>style.visibility</p:attrName>
                                        </p:attrNameLst>
                                      </p:cBhvr>
                                      <p:to>
                                        <p:strVal val="visible"/>
                                      </p:to>
                                    </p:set>
                                    <p:anim calcmode="lin" valueType="num">
                                      <p:cBhvr additive="base">
                                        <p:cTn id="19" dur="500" fill="hold"/>
                                        <p:tgtEl>
                                          <p:spTgt spid="798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8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9875">
                                            <p:txEl>
                                              <p:pRg st="3" end="3"/>
                                            </p:txEl>
                                          </p:spTgt>
                                        </p:tgtEl>
                                        <p:attrNameLst>
                                          <p:attrName>style.visibility</p:attrName>
                                        </p:attrNameLst>
                                      </p:cBhvr>
                                      <p:to>
                                        <p:strVal val="visible"/>
                                      </p:to>
                                    </p:set>
                                    <p:anim calcmode="lin" valueType="num">
                                      <p:cBhvr additive="base">
                                        <p:cTn id="25" dur="500" fill="hold"/>
                                        <p:tgtEl>
                                          <p:spTgt spid="798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9875">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9875">
                                            <p:txEl>
                                              <p:pRg st="4" end="4"/>
                                            </p:txEl>
                                          </p:spTgt>
                                        </p:tgtEl>
                                        <p:attrNameLst>
                                          <p:attrName>style.visibility</p:attrName>
                                        </p:attrNameLst>
                                      </p:cBhvr>
                                      <p:to>
                                        <p:strVal val="visible"/>
                                      </p:to>
                                    </p:set>
                                    <p:anim calcmode="lin" valueType="num">
                                      <p:cBhvr additive="base">
                                        <p:cTn id="29" dur="500" fill="hold"/>
                                        <p:tgtEl>
                                          <p:spTgt spid="7987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98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9875">
                                            <p:txEl>
                                              <p:pRg st="5" end="5"/>
                                            </p:txEl>
                                          </p:spTgt>
                                        </p:tgtEl>
                                        <p:attrNameLst>
                                          <p:attrName>style.visibility</p:attrName>
                                        </p:attrNameLst>
                                      </p:cBhvr>
                                      <p:to>
                                        <p:strVal val="visible"/>
                                      </p:to>
                                    </p:set>
                                    <p:anim calcmode="lin" valueType="num">
                                      <p:cBhvr additive="base">
                                        <p:cTn id="35" dur="500" fill="hold"/>
                                        <p:tgtEl>
                                          <p:spTgt spid="79875">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98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9875">
                                            <p:txEl>
                                              <p:pRg st="6" end="6"/>
                                            </p:txEl>
                                          </p:spTgt>
                                        </p:tgtEl>
                                        <p:attrNameLst>
                                          <p:attrName>style.visibility</p:attrName>
                                        </p:attrNameLst>
                                      </p:cBhvr>
                                      <p:to>
                                        <p:strVal val="visible"/>
                                      </p:to>
                                    </p:set>
                                    <p:anim calcmode="lin" valueType="num">
                                      <p:cBhvr additive="base">
                                        <p:cTn id="41" dur="500" fill="hold"/>
                                        <p:tgtEl>
                                          <p:spTgt spid="79875">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987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9875">
                                            <p:txEl>
                                              <p:pRg st="7" end="7"/>
                                            </p:txEl>
                                          </p:spTgt>
                                        </p:tgtEl>
                                        <p:attrNameLst>
                                          <p:attrName>style.visibility</p:attrName>
                                        </p:attrNameLst>
                                      </p:cBhvr>
                                      <p:to>
                                        <p:strVal val="visible"/>
                                      </p:to>
                                    </p:set>
                                    <p:anim calcmode="lin" valueType="num">
                                      <p:cBhvr additive="base">
                                        <p:cTn id="47" dur="500" fill="hold"/>
                                        <p:tgtEl>
                                          <p:spTgt spid="79875">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987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9875">
                                            <p:txEl>
                                              <p:pRg st="8" end="8"/>
                                            </p:txEl>
                                          </p:spTgt>
                                        </p:tgtEl>
                                        <p:attrNameLst>
                                          <p:attrName>style.visibility</p:attrName>
                                        </p:attrNameLst>
                                      </p:cBhvr>
                                      <p:to>
                                        <p:strVal val="visible"/>
                                      </p:to>
                                    </p:set>
                                    <p:anim calcmode="lin" valueType="num">
                                      <p:cBhvr additive="base">
                                        <p:cTn id="53" dur="500" fill="hold"/>
                                        <p:tgtEl>
                                          <p:spTgt spid="79875">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7987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52400" y="990600"/>
            <a:ext cx="8763000" cy="5638800"/>
          </a:xfrm>
        </p:spPr>
        <p:txBody>
          <a:bodyPr>
            <a:noAutofit/>
          </a:bodyPr>
          <a:lstStyle/>
          <a:p>
            <a:pPr algn="l" eaLnBrk="1" hangingPunct="1">
              <a:defRPr/>
            </a:pPr>
            <a:r>
              <a:rPr lang="en-US" sz="2400" b="1" cap="none" dirty="0" smtClean="0">
                <a:solidFill>
                  <a:schemeClr val="bg1"/>
                </a:solidFill>
                <a:effectLst>
                  <a:outerShdw blurRad="38100" dist="38100" dir="2700000" algn="tl">
                    <a:srgbClr val="000000">
                      <a:alpha val="43137"/>
                    </a:srgbClr>
                  </a:outerShdw>
                </a:effectLst>
                <a:ea typeface="ＭＳ Ｐゴシック" pitchFamily="-84" charset="-128"/>
              </a:rPr>
              <a:t>CHARACTERISTICS OF ELECTROMAGNETIC WAVES</a:t>
            </a:r>
          </a:p>
          <a:p>
            <a:pPr algn="l" eaLnBrk="1" hangingPunct="1">
              <a:buFont typeface="Arial" pitchFamily="34" charset="0"/>
              <a:buChar char="•"/>
              <a:defRPr/>
            </a:pPr>
            <a:r>
              <a:rPr lang="en-US" sz="2400" b="1" cap="none" dirty="0" smtClean="0">
                <a:solidFill>
                  <a:schemeClr val="bg1"/>
                </a:solidFill>
                <a:effectLst>
                  <a:outerShdw blurRad="38100" dist="38100" dir="2700000" algn="tl">
                    <a:srgbClr val="000000">
                      <a:alpha val="43137"/>
                    </a:srgbClr>
                  </a:outerShdw>
                </a:effectLst>
                <a:ea typeface="ＭＳ Ｐゴシック" pitchFamily="-84" charset="-128"/>
              </a:rPr>
              <a:t>An </a:t>
            </a:r>
            <a:r>
              <a:rPr lang="en-US" sz="2400" b="1" u="sng" cap="none" dirty="0" smtClean="0">
                <a:solidFill>
                  <a:schemeClr val="bg1"/>
                </a:solidFill>
                <a:effectLst>
                  <a:outerShdw blurRad="38100" dist="38100" dir="2700000" algn="tl">
                    <a:srgbClr val="000000">
                      <a:alpha val="43137"/>
                    </a:srgbClr>
                  </a:outerShdw>
                </a:effectLst>
                <a:ea typeface="ＭＳ Ｐゴシック" pitchFamily="-84" charset="-128"/>
              </a:rPr>
              <a:t>electromagnetic wave</a:t>
            </a:r>
            <a:r>
              <a:rPr lang="en-US" sz="2400" b="1" cap="none" dirty="0" smtClean="0">
                <a:solidFill>
                  <a:schemeClr val="bg1"/>
                </a:solidFill>
                <a:effectLst>
                  <a:outerShdw blurRad="38100" dist="38100" dir="2700000" algn="tl">
                    <a:srgbClr val="000000">
                      <a:alpha val="43137"/>
                    </a:srgbClr>
                  </a:outerShdw>
                </a:effectLst>
                <a:ea typeface="ＭＳ Ｐゴシック" pitchFamily="-84" charset="-128"/>
              </a:rPr>
              <a:t> is a disturbance that involves the transfer of electric and magnetic energy.</a:t>
            </a:r>
          </a:p>
          <a:p>
            <a:pPr algn="l" eaLnBrk="1" hangingPunct="1">
              <a:buFont typeface="Arial" pitchFamily="34" charset="0"/>
              <a:buChar char="•"/>
              <a:defRPr/>
            </a:pPr>
            <a:r>
              <a:rPr lang="en-US" sz="2400" b="1" cap="none" dirty="0" smtClean="0">
                <a:solidFill>
                  <a:srgbClr val="FFFF00"/>
                </a:solidFill>
                <a:effectLst>
                  <a:outerShdw blurRad="38100" dist="38100" dir="2700000" algn="tl">
                    <a:srgbClr val="000000">
                      <a:alpha val="43137"/>
                    </a:srgbClr>
                  </a:outerShdw>
                </a:effectLst>
                <a:ea typeface="ＭＳ Ｐゴシック" pitchFamily="-84" charset="-128"/>
              </a:rPr>
              <a:t>An electromagnetic wave is made up of vibrating electric and magnetic fields that move through space or some medium at the speed of light.</a:t>
            </a:r>
          </a:p>
          <a:p>
            <a:pPr algn="l" eaLnBrk="1" hangingPunct="1">
              <a:defRPr/>
            </a:pPr>
            <a:r>
              <a:rPr lang="en-US" sz="2400" b="1" cap="none" dirty="0" smtClean="0">
                <a:solidFill>
                  <a:schemeClr val="bg1"/>
                </a:solidFill>
                <a:effectLst>
                  <a:outerShdw blurRad="38100" dist="38100" dir="2700000" algn="tl">
                    <a:srgbClr val="000000">
                      <a:alpha val="43137"/>
                    </a:srgbClr>
                  </a:outerShdw>
                </a:effectLst>
                <a:ea typeface="ＭＳ Ｐゴシック" pitchFamily="-84" charset="-128"/>
              </a:rPr>
              <a:t>ENERGY</a:t>
            </a:r>
          </a:p>
          <a:p>
            <a:pPr algn="l" eaLnBrk="1" hangingPunct="1">
              <a:buFont typeface="Arial" pitchFamily="34" charset="0"/>
              <a:buChar char="•"/>
              <a:defRPr/>
            </a:pPr>
            <a:r>
              <a:rPr lang="en-US" sz="2400" b="1" cap="none" dirty="0" smtClean="0">
                <a:solidFill>
                  <a:schemeClr val="bg1"/>
                </a:solidFill>
                <a:effectLst>
                  <a:outerShdw blurRad="38100" dist="38100" dir="2700000" algn="tl">
                    <a:srgbClr val="000000">
                      <a:alpha val="43137"/>
                    </a:srgbClr>
                  </a:outerShdw>
                </a:effectLst>
                <a:ea typeface="ＭＳ Ｐゴシック" pitchFamily="-84" charset="-128"/>
              </a:rPr>
              <a:t>The energy that electromagnetic waves transfer through matter or space is called </a:t>
            </a:r>
            <a:r>
              <a:rPr lang="en-US" sz="2400" b="1" u="sng" cap="none" dirty="0" smtClean="0">
                <a:solidFill>
                  <a:schemeClr val="bg1"/>
                </a:solidFill>
                <a:effectLst>
                  <a:outerShdw blurRad="38100" dist="38100" dir="2700000" algn="tl">
                    <a:srgbClr val="000000">
                      <a:alpha val="43137"/>
                    </a:srgbClr>
                  </a:outerShdw>
                </a:effectLst>
                <a:ea typeface="ＭＳ Ｐゴシック" pitchFamily="-84" charset="-128"/>
              </a:rPr>
              <a:t>electromagnetic radiation</a:t>
            </a:r>
            <a:r>
              <a:rPr lang="en-US" sz="2400" b="1" cap="none" dirty="0" smtClean="0">
                <a:solidFill>
                  <a:schemeClr val="bg1"/>
                </a:solidFill>
                <a:effectLst>
                  <a:outerShdw blurRad="38100" dist="38100" dir="2700000" algn="tl">
                    <a:srgbClr val="000000">
                      <a:alpha val="43137"/>
                    </a:srgbClr>
                  </a:outerShdw>
                </a:effectLst>
                <a:ea typeface="ＭＳ Ｐゴシック" pitchFamily="-84" charset="-128"/>
              </a:rPr>
              <a:t>.</a:t>
            </a:r>
          </a:p>
          <a:p>
            <a:pPr algn="l" eaLnBrk="1" hangingPunct="1">
              <a:buFont typeface="Arial" pitchFamily="34" charset="0"/>
              <a:buChar char="•"/>
              <a:defRPr/>
            </a:pPr>
            <a:r>
              <a:rPr lang="en-US" sz="2400" b="1" cap="none" dirty="0" smtClean="0">
                <a:solidFill>
                  <a:schemeClr val="bg1"/>
                </a:solidFill>
                <a:effectLst>
                  <a:outerShdw blurRad="38100" dist="38100" dir="2700000" algn="tl">
                    <a:srgbClr val="000000">
                      <a:alpha val="43137"/>
                    </a:srgbClr>
                  </a:outerShdw>
                </a:effectLst>
                <a:ea typeface="ＭＳ Ｐゴシック" pitchFamily="-84" charset="-128"/>
              </a:rPr>
              <a:t>The sun’s energy arrives on Earth as electromagnetic radiation.</a:t>
            </a:r>
          </a:p>
          <a:p>
            <a:pPr algn="l" eaLnBrk="1" hangingPunct="1">
              <a:buFont typeface="Arial" pitchFamily="34" charset="0"/>
              <a:buChar char="•"/>
              <a:defRPr/>
            </a:pPr>
            <a:r>
              <a:rPr lang="en-US" sz="2400" b="1" cap="none" dirty="0" smtClean="0">
                <a:solidFill>
                  <a:srgbClr val="FFFF00"/>
                </a:solidFill>
                <a:effectLst>
                  <a:outerShdw blurRad="38100" dist="38100" dir="2700000" algn="tl">
                    <a:srgbClr val="000000">
                      <a:alpha val="43137"/>
                    </a:srgbClr>
                  </a:outerShdw>
                </a:effectLst>
                <a:ea typeface="ＭＳ Ｐゴシック" pitchFamily="-84" charset="-128"/>
              </a:rPr>
              <a:t>All electromagnetic waves travel at the same speed in a vacuum, but they have different wavelengths and different frequencies.  </a:t>
            </a:r>
          </a:p>
          <a:p>
            <a:pPr algn="l" eaLnBrk="1" hangingPunct="1">
              <a:buFont typeface="Arial" pitchFamily="34" charset="0"/>
              <a:buChar char="•"/>
              <a:defRPr/>
            </a:pPr>
            <a:endParaRPr lang="en-US" sz="2400" b="1" cap="none" dirty="0" smtClean="0">
              <a:solidFill>
                <a:schemeClr val="bg1"/>
              </a:solidFill>
              <a:effectLst>
                <a:outerShdw blurRad="38100" dist="38100" dir="2700000" algn="tl">
                  <a:srgbClr val="000000">
                    <a:alpha val="43137"/>
                  </a:srgbClr>
                </a:outerShdw>
              </a:effectLst>
              <a:ea typeface="ＭＳ Ｐゴシック" pitchFamily="-84" charset="-128"/>
            </a:endParaRPr>
          </a:p>
        </p:txBody>
      </p:sp>
      <p:sp>
        <p:nvSpPr>
          <p:cNvPr id="39939" name="Title 3"/>
          <p:cNvSpPr>
            <a:spLocks noGrp="1"/>
          </p:cNvSpPr>
          <p:nvPr>
            <p:ph type="title"/>
          </p:nvPr>
        </p:nvSpPr>
        <p:spPr>
          <a:xfrm>
            <a:off x="228600" y="228600"/>
            <a:ext cx="8686800" cy="609600"/>
          </a:xfrm>
        </p:spPr>
        <p:txBody>
          <a:bodyPr>
            <a:noAutofit/>
          </a:bodyPr>
          <a:lstStyle/>
          <a:p>
            <a:pPr algn="ctr" eaLnBrk="1" hangingPunct="1"/>
            <a:r>
              <a:rPr lang="en-US" altLang="en-US" sz="3600" dirty="0" smtClean="0">
                <a:solidFill>
                  <a:schemeClr val="bg1"/>
                </a:solidFill>
                <a:effectLst>
                  <a:outerShdw blurRad="38100" dist="38100" dir="2700000" algn="tl">
                    <a:srgbClr val="000000">
                      <a:alpha val="43137"/>
                    </a:srgbClr>
                  </a:outerShdw>
                </a:effectLst>
              </a:rPr>
              <a:t>The Electromagnetic Spectrum</a:t>
            </a:r>
          </a:p>
        </p:txBody>
      </p:sp>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b="1" dirty="0" smtClean="0">
                <a:solidFill>
                  <a:schemeClr val="bg1"/>
                </a:solidFill>
                <a:effectLst>
                  <a:outerShdw blurRad="38100" dist="38100" dir="2700000" algn="tl">
                    <a:srgbClr val="000000">
                      <a:alpha val="43137"/>
                    </a:srgbClr>
                  </a:outerShdw>
                </a:effectLst>
              </a:rPr>
              <a:t>The Electromagnetic Spectrum</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990600"/>
            <a:ext cx="8534400" cy="5486400"/>
          </a:xfrm>
        </p:spPr>
        <p:txBody>
          <a:bodyPr>
            <a:noAutofit/>
          </a:bodyPr>
          <a:lstStyle/>
          <a:p>
            <a:pPr lvl="0">
              <a:defRPr/>
            </a:pPr>
            <a:r>
              <a:rPr lang="en-US" sz="2400" b="1" dirty="0" smtClean="0">
                <a:solidFill>
                  <a:srgbClr val="FFFF00"/>
                </a:solidFill>
                <a:effectLst>
                  <a:outerShdw blurRad="38100" dist="38100" dir="2700000" algn="tl">
                    <a:srgbClr val="000000">
                      <a:alpha val="43137"/>
                    </a:srgbClr>
                  </a:outerShdw>
                </a:effectLst>
                <a:ea typeface="ＭＳ Ｐゴシック" pitchFamily="-84" charset="-128"/>
              </a:rPr>
              <a:t>The </a:t>
            </a:r>
            <a:r>
              <a:rPr lang="en-US" sz="2400" b="1" u="sng" dirty="0">
                <a:solidFill>
                  <a:srgbClr val="FFFF00"/>
                </a:solidFill>
                <a:effectLst>
                  <a:outerShdw blurRad="38100" dist="38100" dir="2700000" algn="tl">
                    <a:srgbClr val="000000">
                      <a:alpha val="43137"/>
                    </a:srgbClr>
                  </a:outerShdw>
                </a:effectLst>
                <a:ea typeface="ＭＳ Ｐゴシック" pitchFamily="-84" charset="-128"/>
              </a:rPr>
              <a:t>electromagnetic spectrum</a:t>
            </a:r>
            <a:r>
              <a:rPr lang="en-US" sz="2400" b="1" dirty="0">
                <a:solidFill>
                  <a:srgbClr val="FFFF00"/>
                </a:solidFill>
                <a:effectLst>
                  <a:outerShdw blurRad="38100" dist="38100" dir="2700000" algn="tl">
                    <a:srgbClr val="000000">
                      <a:alpha val="43137"/>
                    </a:srgbClr>
                  </a:outerShdw>
                </a:effectLst>
                <a:ea typeface="ＭＳ Ｐゴシック" pitchFamily="-84" charset="-128"/>
              </a:rPr>
              <a:t> is the complete range of electromagnetic waves placed in order or increasing frequency</a:t>
            </a:r>
            <a:r>
              <a:rPr lang="en-US" sz="2400" b="1" dirty="0" smtClean="0">
                <a:solidFill>
                  <a:srgbClr val="FFFF00"/>
                </a:solidFill>
                <a:effectLst>
                  <a:outerShdw blurRad="38100" dist="38100" dir="2700000" algn="tl">
                    <a:srgbClr val="000000">
                      <a:alpha val="43137"/>
                    </a:srgbClr>
                  </a:outerShdw>
                </a:effectLst>
                <a:ea typeface="ＭＳ Ｐゴシック" pitchFamily="-84" charset="-128"/>
              </a:rPr>
              <a:t>.</a:t>
            </a:r>
          </a:p>
          <a:p>
            <a:pPr lvl="1">
              <a:defRPr/>
            </a:pPr>
            <a:r>
              <a:rPr lang="en-US" sz="2000" b="1" dirty="0" smtClean="0">
                <a:solidFill>
                  <a:srgbClr val="FFFF00"/>
                </a:solidFill>
                <a:effectLst>
                  <a:outerShdw blurRad="38100" dist="38100" dir="2700000" algn="tl">
                    <a:srgbClr val="000000">
                      <a:alpha val="43137"/>
                    </a:srgbClr>
                  </a:outerShdw>
                </a:effectLst>
                <a:ea typeface="ＭＳ Ｐゴシック" pitchFamily="-84" charset="-128"/>
              </a:rPr>
              <a:t>Running Madly In Very Unusual </a:t>
            </a:r>
            <a:r>
              <a:rPr lang="en-US" sz="2000" b="1" dirty="0" err="1" smtClean="0">
                <a:solidFill>
                  <a:srgbClr val="FFFF00"/>
                </a:solidFill>
                <a:effectLst>
                  <a:outerShdw blurRad="38100" dist="38100" dir="2700000" algn="tl">
                    <a:srgbClr val="000000">
                      <a:alpha val="43137"/>
                    </a:srgbClr>
                  </a:outerShdw>
                </a:effectLst>
                <a:ea typeface="ＭＳ Ｐゴシック" pitchFamily="-84" charset="-128"/>
              </a:rPr>
              <a:t>Xtreme</a:t>
            </a:r>
            <a:r>
              <a:rPr lang="en-US" sz="2000" b="1" dirty="0" smtClean="0">
                <a:solidFill>
                  <a:srgbClr val="FFFF00"/>
                </a:solidFill>
                <a:effectLst>
                  <a:outerShdw blurRad="38100" dist="38100" dir="2700000" algn="tl">
                    <a:srgbClr val="000000">
                      <a:alpha val="43137"/>
                    </a:srgbClr>
                  </a:outerShdw>
                </a:effectLst>
                <a:ea typeface="ＭＳ Ｐゴシック" pitchFamily="-84" charset="-128"/>
              </a:rPr>
              <a:t> Games</a:t>
            </a:r>
            <a:endParaRPr lang="en-US" sz="2000" b="1" dirty="0">
              <a:solidFill>
                <a:srgbClr val="FFFF00"/>
              </a:solidFill>
              <a:effectLst>
                <a:outerShdw blurRad="38100" dist="38100" dir="2700000" algn="tl">
                  <a:srgbClr val="000000">
                    <a:alpha val="43137"/>
                  </a:srgbClr>
                </a:outerShdw>
              </a:effectLst>
              <a:ea typeface="ＭＳ Ｐゴシック" pitchFamily="-84" charset="-128"/>
            </a:endParaRPr>
          </a:p>
          <a:p>
            <a:pPr lvl="0">
              <a:defRPr/>
            </a:pPr>
            <a:r>
              <a:rPr lang="en-US" sz="2400" b="1" u="sng" dirty="0">
                <a:solidFill>
                  <a:srgbClr val="FFFF00"/>
                </a:solidFill>
                <a:effectLst>
                  <a:outerShdw blurRad="38100" dist="38100" dir="2700000" algn="tl">
                    <a:srgbClr val="000000">
                      <a:alpha val="43137"/>
                    </a:srgbClr>
                  </a:outerShdw>
                </a:effectLst>
                <a:ea typeface="ＭＳ Ｐゴシック" pitchFamily="-84" charset="-128"/>
              </a:rPr>
              <a:t>Radio-</a:t>
            </a:r>
            <a:r>
              <a:rPr lang="en-US" sz="2400" b="1" dirty="0">
                <a:solidFill>
                  <a:prstClr val="white"/>
                </a:solidFill>
                <a:effectLst>
                  <a:outerShdw blurRad="38100" dist="38100" dir="2700000" algn="tl">
                    <a:srgbClr val="000000">
                      <a:alpha val="43137"/>
                    </a:srgbClr>
                  </a:outerShdw>
                </a:effectLst>
                <a:ea typeface="ＭＳ Ｐゴシック" pitchFamily="-84" charset="-128"/>
              </a:rPr>
              <a:t>used in broadcasting to carry signals for radio programs.</a:t>
            </a:r>
          </a:p>
          <a:p>
            <a:pPr lvl="0">
              <a:defRPr/>
            </a:pPr>
            <a:r>
              <a:rPr lang="en-US" sz="2400" b="1" u="sng" dirty="0">
                <a:solidFill>
                  <a:srgbClr val="FFFF00"/>
                </a:solidFill>
                <a:effectLst>
                  <a:outerShdw blurRad="38100" dist="38100" dir="2700000" algn="tl">
                    <a:srgbClr val="000000">
                      <a:alpha val="43137"/>
                    </a:srgbClr>
                  </a:outerShdw>
                </a:effectLst>
                <a:ea typeface="ＭＳ Ｐゴシック" pitchFamily="-84" charset="-128"/>
              </a:rPr>
              <a:t>Microwaves</a:t>
            </a:r>
            <a:r>
              <a:rPr lang="en-US" sz="2400" b="1" dirty="0">
                <a:solidFill>
                  <a:prstClr val="white"/>
                </a:solidFill>
                <a:effectLst>
                  <a:outerShdw blurRad="38100" dist="38100" dir="2700000" algn="tl">
                    <a:srgbClr val="000000">
                      <a:alpha val="43137"/>
                    </a:srgbClr>
                  </a:outerShdw>
                </a:effectLst>
                <a:ea typeface="ＭＳ Ｐゴシック" pitchFamily="-84" charset="-128"/>
              </a:rPr>
              <a:t>- have shorter wavelengths and higher frequencies than radio waves do.</a:t>
            </a:r>
          </a:p>
          <a:p>
            <a:pPr lvl="1">
              <a:buFont typeface="Arial" pitchFamily="34" charset="0"/>
              <a:buChar char="•"/>
              <a:defRPr/>
            </a:pPr>
            <a:r>
              <a:rPr lang="en-US" sz="2400" b="1" dirty="0">
                <a:solidFill>
                  <a:prstClr val="white"/>
                </a:solidFill>
                <a:effectLst>
                  <a:outerShdw blurRad="38100" dist="38100" dir="2700000" algn="tl">
                    <a:srgbClr val="000000">
                      <a:alpha val="43137"/>
                    </a:srgbClr>
                  </a:outerShdw>
                </a:effectLst>
                <a:ea typeface="ＭＳ Ｐゴシック" pitchFamily="-84" charset="-128"/>
              </a:rPr>
              <a:t>E.g. Microwave ovens are used to heat  food</a:t>
            </a:r>
          </a:p>
          <a:p>
            <a:pPr lvl="0">
              <a:defRPr/>
            </a:pPr>
            <a:r>
              <a:rPr lang="en-US" sz="2400" b="1" u="sng" dirty="0">
                <a:solidFill>
                  <a:srgbClr val="FFFF00"/>
                </a:solidFill>
                <a:effectLst>
                  <a:outerShdw blurRad="38100" dist="38100" dir="2700000" algn="tl">
                    <a:srgbClr val="000000">
                      <a:alpha val="43137"/>
                    </a:srgbClr>
                  </a:outerShdw>
                </a:effectLst>
                <a:ea typeface="ＭＳ Ｐゴシック" pitchFamily="-84" charset="-128"/>
              </a:rPr>
              <a:t>Infrared</a:t>
            </a:r>
            <a:r>
              <a:rPr lang="en-US" sz="2400" b="1" u="sng" dirty="0">
                <a:solidFill>
                  <a:prstClr val="white"/>
                </a:solidFill>
                <a:effectLst>
                  <a:outerShdw blurRad="38100" dist="38100" dir="2700000" algn="tl">
                    <a:srgbClr val="000000">
                      <a:alpha val="43137"/>
                    </a:srgbClr>
                  </a:outerShdw>
                </a:effectLst>
                <a:ea typeface="ＭＳ Ｐゴシック" pitchFamily="-84" charset="-128"/>
              </a:rPr>
              <a:t> </a:t>
            </a:r>
            <a:r>
              <a:rPr lang="en-US" sz="2400" b="1" dirty="0">
                <a:solidFill>
                  <a:prstClr val="white"/>
                </a:solidFill>
                <a:effectLst>
                  <a:outerShdw blurRad="38100" dist="38100" dir="2700000" algn="tl">
                    <a:srgbClr val="000000">
                      <a:alpha val="43137"/>
                    </a:srgbClr>
                  </a:outerShdw>
                </a:effectLst>
                <a:ea typeface="ＭＳ Ｐゴシック" pitchFamily="-84" charset="-128"/>
              </a:rPr>
              <a:t>– invisible heat you feel (</a:t>
            </a:r>
            <a:r>
              <a:rPr lang="en-US" sz="2400" b="1" dirty="0" err="1">
                <a:solidFill>
                  <a:prstClr val="white"/>
                </a:solidFill>
                <a:effectLst>
                  <a:outerShdw blurRad="38100" dist="38100" dir="2700000" algn="tl">
                    <a:srgbClr val="000000">
                      <a:alpha val="43137"/>
                    </a:srgbClr>
                  </a:outerShdw>
                </a:effectLst>
                <a:ea typeface="ＭＳ Ｐゴシック" pitchFamily="-84" charset="-128"/>
              </a:rPr>
              <a:t>e.g</a:t>
            </a:r>
            <a:r>
              <a:rPr lang="en-US" sz="2400" b="1" dirty="0">
                <a:solidFill>
                  <a:prstClr val="white"/>
                </a:solidFill>
                <a:effectLst>
                  <a:outerShdw blurRad="38100" dist="38100" dir="2700000" algn="tl">
                    <a:srgbClr val="000000">
                      <a:alpha val="43137"/>
                    </a:srgbClr>
                  </a:outerShdw>
                </a:effectLst>
                <a:ea typeface="ＭＳ Ｐゴシック" pitchFamily="-84" charset="-128"/>
              </a:rPr>
              <a:t> .warming by a campfire)</a:t>
            </a:r>
            <a:endParaRPr lang="en-US" sz="2400" b="1" u="sng" dirty="0">
              <a:solidFill>
                <a:prstClr val="white"/>
              </a:solidFill>
              <a:effectLst>
                <a:outerShdw blurRad="38100" dist="38100" dir="2700000" algn="tl">
                  <a:srgbClr val="000000">
                    <a:alpha val="43137"/>
                  </a:srgbClr>
                </a:outerShdw>
              </a:effectLst>
              <a:ea typeface="ＭＳ Ｐゴシック" pitchFamily="-84" charset="-128"/>
            </a:endParaRPr>
          </a:p>
          <a:p>
            <a:pPr>
              <a:buFont typeface="Arial" charset="0"/>
              <a:buChar char="•"/>
              <a:defRPr/>
            </a:pPr>
            <a:r>
              <a:rPr lang="en-US" altLang="en-US" sz="2400" b="1" dirty="0">
                <a:solidFill>
                  <a:schemeClr val="bg1"/>
                </a:solidFill>
                <a:effectLst>
                  <a:outerShdw blurRad="38100" dist="38100" dir="2700000" algn="tl">
                    <a:srgbClr val="000000">
                      <a:alpha val="43137"/>
                    </a:srgbClr>
                  </a:outerShdw>
                </a:effectLst>
                <a:ea typeface="ＭＳ Ｐゴシック" pitchFamily="34" charset="-128"/>
              </a:rPr>
              <a:t> </a:t>
            </a:r>
            <a:r>
              <a:rPr lang="en-US" altLang="en-US" sz="2400" b="1" u="sng" dirty="0">
                <a:solidFill>
                  <a:srgbClr val="FFFF00"/>
                </a:solidFill>
                <a:effectLst>
                  <a:outerShdw blurRad="38100" dist="38100" dir="2700000" algn="tl">
                    <a:srgbClr val="000000">
                      <a:alpha val="43137"/>
                    </a:srgbClr>
                  </a:outerShdw>
                </a:effectLst>
                <a:ea typeface="ＭＳ Ｐゴシック" pitchFamily="34" charset="-128"/>
              </a:rPr>
              <a:t>Visible</a:t>
            </a:r>
            <a:r>
              <a:rPr lang="en-US" altLang="en-US" sz="2400" b="1" dirty="0">
                <a:solidFill>
                  <a:schemeClr val="bg1"/>
                </a:solidFill>
                <a:effectLst>
                  <a:outerShdw blurRad="38100" dist="38100" dir="2700000" algn="tl">
                    <a:srgbClr val="000000">
                      <a:alpha val="43137"/>
                    </a:srgbClr>
                  </a:outerShdw>
                </a:effectLst>
                <a:ea typeface="ＭＳ Ｐゴシック" pitchFamily="34" charset="-128"/>
              </a:rPr>
              <a:t>- Electromagnetic waves you see</a:t>
            </a:r>
            <a:r>
              <a:rPr lang="en-US" altLang="en-US" sz="2400" b="1" dirty="0" smtClean="0">
                <a:solidFill>
                  <a:schemeClr val="bg1"/>
                </a:solidFill>
                <a:effectLst>
                  <a:outerShdw blurRad="38100" dist="38100" dir="2700000" algn="tl">
                    <a:srgbClr val="000000">
                      <a:alpha val="43137"/>
                    </a:srgbClr>
                  </a:outerShdw>
                </a:effectLst>
                <a:ea typeface="ＭＳ Ｐゴシック" pitchFamily="34" charset="-128"/>
              </a:rPr>
              <a:t>.</a:t>
            </a:r>
            <a:endParaRPr lang="en-US" altLang="en-US" sz="2400" b="1" u="sng" dirty="0">
              <a:solidFill>
                <a:schemeClr val="bg1"/>
              </a:solidFill>
              <a:effectLst>
                <a:outerShdw blurRad="38100" dist="38100" dir="2700000" algn="tl">
                  <a:srgbClr val="000000">
                    <a:alpha val="43137"/>
                  </a:srgbClr>
                </a:outerShdw>
              </a:effectLst>
              <a:ea typeface="ＭＳ Ｐゴシック" pitchFamily="34" charset="-128"/>
            </a:endParaRPr>
          </a:p>
          <a:p>
            <a:pPr lvl="1">
              <a:defRPr/>
            </a:pPr>
            <a:r>
              <a:rPr lang="en-US" altLang="en-US" sz="2000" b="1" dirty="0">
                <a:solidFill>
                  <a:schemeClr val="bg1"/>
                </a:solidFill>
                <a:effectLst>
                  <a:outerShdw blurRad="38100" dist="38100" dir="2700000" algn="tl">
                    <a:srgbClr val="000000">
                      <a:alpha val="43137"/>
                    </a:srgbClr>
                  </a:outerShdw>
                </a:effectLst>
                <a:ea typeface="ＭＳ Ｐゴシック" pitchFamily="34" charset="-128"/>
              </a:rPr>
              <a:t>WHITE LIGHT</a:t>
            </a:r>
          </a:p>
          <a:p>
            <a:pPr lvl="1">
              <a:buFont typeface="Arial" charset="0"/>
              <a:buChar char="•"/>
              <a:defRPr/>
            </a:pPr>
            <a:r>
              <a:rPr lang="en-US" altLang="en-US" sz="2000" b="1" dirty="0">
                <a:solidFill>
                  <a:schemeClr val="bg1"/>
                </a:solidFill>
                <a:effectLst>
                  <a:outerShdw blurRad="38100" dist="38100" dir="2700000" algn="tl">
                    <a:srgbClr val="000000">
                      <a:alpha val="43137"/>
                    </a:srgbClr>
                  </a:outerShdw>
                </a:effectLst>
                <a:ea typeface="ＭＳ Ｐゴシック" pitchFamily="34" charset="-128"/>
              </a:rPr>
              <a:t>Visible light that appears white is actually a mixture of many colors. </a:t>
            </a:r>
          </a:p>
          <a:p>
            <a:pPr lvl="1">
              <a:buFont typeface="Arial" charset="0"/>
              <a:buChar char="•"/>
              <a:defRPr/>
            </a:pPr>
            <a:r>
              <a:rPr lang="en-US" altLang="en-US" sz="2000" b="1" dirty="0">
                <a:solidFill>
                  <a:schemeClr val="bg1"/>
                </a:solidFill>
                <a:effectLst>
                  <a:outerShdw blurRad="38100" dist="38100" dir="2700000" algn="tl">
                    <a:srgbClr val="000000">
                      <a:alpha val="43137"/>
                    </a:srgbClr>
                  </a:outerShdw>
                </a:effectLst>
                <a:ea typeface="ＭＳ Ｐゴシック" pitchFamily="34" charset="-128"/>
              </a:rPr>
              <a:t>Light waves bend, or refract when they enter a new medium.</a:t>
            </a:r>
          </a:p>
          <a:p>
            <a:pPr lvl="1">
              <a:buFont typeface="Arial" charset="0"/>
              <a:buChar char="•"/>
              <a:defRPr/>
            </a:pPr>
            <a:r>
              <a:rPr lang="en-US" altLang="en-US" sz="2000" b="1" dirty="0">
                <a:solidFill>
                  <a:schemeClr val="bg1"/>
                </a:solidFill>
                <a:effectLst>
                  <a:outerShdw blurRad="38100" dist="38100" dir="2700000" algn="tl">
                    <a:srgbClr val="000000">
                      <a:alpha val="43137"/>
                    </a:srgbClr>
                  </a:outerShdw>
                </a:effectLst>
                <a:ea typeface="ＭＳ Ｐゴシック" pitchFamily="34" charset="-128"/>
              </a:rPr>
              <a:t>So, when white light passes through rain drops, a  rainbow can result</a:t>
            </a:r>
          </a:p>
          <a:p>
            <a:endParaRPr lang="en-US" sz="2400" dirty="0"/>
          </a:p>
        </p:txBody>
      </p:sp>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 calcmode="lin" valueType="num">
                                      <p:cBhvr additive="base">
                                        <p:cTn id="4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 calcmode="lin" valueType="num">
                                      <p:cBhvr additive="base">
                                        <p:cTn id="5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 calcmode="lin" valueType="num">
                                      <p:cBhvr additive="base">
                                        <p:cTn id="54"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4"/>
          <p:cNvSpPr txBox="1">
            <a:spLocks noChangeArrowheads="1"/>
          </p:cNvSpPr>
          <p:nvPr/>
        </p:nvSpPr>
        <p:spPr bwMode="auto">
          <a:xfrm>
            <a:off x="228600" y="381000"/>
            <a:ext cx="8686800" cy="6001643"/>
          </a:xfrm>
          <a:prstGeom prst="rect">
            <a:avLst/>
          </a:prstGeom>
          <a:noFill/>
          <a:ln w="9525">
            <a:noFill/>
            <a:miter lim="800000"/>
            <a:headEnd/>
            <a:tailEnd/>
          </a:ln>
        </p:spPr>
        <p:txBody>
          <a:bodyPr wrap="square">
            <a:spAutoFit/>
          </a:bodyPr>
          <a:lstStyle/>
          <a:p>
            <a:pPr eaLnBrk="1" hangingPunct="1">
              <a:buFont typeface="Arial" charset="0"/>
              <a:buChar char="•"/>
              <a:defRPr/>
            </a:pPr>
            <a:r>
              <a:rPr lang="en-US" altLang="en-US" sz="2400" b="1" u="sng" dirty="0" smtClean="0">
                <a:solidFill>
                  <a:srgbClr val="FFFF00"/>
                </a:solidFill>
                <a:effectLst>
                  <a:outerShdw blurRad="38100" dist="38100" dir="2700000" algn="tl">
                    <a:srgbClr val="000000">
                      <a:alpha val="43137"/>
                    </a:srgbClr>
                  </a:outerShdw>
                </a:effectLst>
                <a:latin typeface="Georgia" pitchFamily="18" charset="0"/>
                <a:ea typeface="ＭＳ Ｐゴシック" pitchFamily="34" charset="-128"/>
              </a:rPr>
              <a:t>Ultraviolet</a:t>
            </a:r>
            <a:r>
              <a:rPr lang="en-US" altLang="en-US" sz="2400" b="1" dirty="0" smtClean="0">
                <a:solidFill>
                  <a:schemeClr val="bg1"/>
                </a:solidFill>
                <a:effectLst>
                  <a:outerShdw blurRad="38100" dist="38100" dir="2700000" algn="tl">
                    <a:srgbClr val="000000">
                      <a:alpha val="43137"/>
                    </a:srgbClr>
                  </a:outerShdw>
                </a:effectLst>
                <a:latin typeface="Georgia" pitchFamily="18" charset="0"/>
                <a:ea typeface="ＭＳ Ｐゴシック" pitchFamily="34" charset="-128"/>
              </a:rPr>
              <a:t>- </a:t>
            </a:r>
            <a:r>
              <a:rPr lang="en-US" altLang="en-US" sz="2400" b="1" dirty="0">
                <a:solidFill>
                  <a:schemeClr val="bg1"/>
                </a:solidFill>
                <a:effectLst>
                  <a:outerShdw blurRad="38100" dist="38100" dir="2700000" algn="tl">
                    <a:srgbClr val="000000">
                      <a:alpha val="43137"/>
                    </a:srgbClr>
                  </a:outerShdw>
                </a:effectLst>
                <a:latin typeface="Georgia" pitchFamily="18" charset="0"/>
                <a:ea typeface="ＭＳ Ｐゴシック" pitchFamily="34" charset="-128"/>
              </a:rPr>
              <a:t>these rays have higher frequencies than visible light, so they carry more energy.</a:t>
            </a:r>
          </a:p>
          <a:p>
            <a:pPr lvl="1" eaLnBrk="1" hangingPunct="1">
              <a:buFont typeface="Arial" charset="0"/>
              <a:buChar char="•"/>
              <a:defRPr/>
            </a:pPr>
            <a:r>
              <a:rPr lang="en-US" altLang="en-US" sz="2400" b="1" dirty="0">
                <a:solidFill>
                  <a:schemeClr val="bg1"/>
                </a:solidFill>
                <a:effectLst>
                  <a:outerShdw blurRad="38100" dist="38100" dir="2700000" algn="tl">
                    <a:srgbClr val="000000">
                      <a:alpha val="43137"/>
                    </a:srgbClr>
                  </a:outerShdw>
                </a:effectLst>
                <a:latin typeface="Georgia" pitchFamily="18" charset="0"/>
                <a:ea typeface="ＭＳ Ｐゴシック" pitchFamily="34" charset="-128"/>
              </a:rPr>
              <a:t>Ultraviolet rays can damage or kill living cells. </a:t>
            </a:r>
          </a:p>
          <a:p>
            <a:pPr lvl="1" eaLnBrk="1" hangingPunct="1">
              <a:buFont typeface="Arial" charset="0"/>
              <a:buChar char="•"/>
              <a:defRPr/>
            </a:pPr>
            <a:r>
              <a:rPr lang="en-US" altLang="en-US" sz="2400" b="1" dirty="0" smtClean="0">
                <a:solidFill>
                  <a:schemeClr val="bg1"/>
                </a:solidFill>
                <a:effectLst>
                  <a:outerShdw blurRad="38100" dist="38100" dir="2700000" algn="tl">
                    <a:srgbClr val="000000">
                      <a:alpha val="43137"/>
                    </a:srgbClr>
                  </a:outerShdw>
                </a:effectLst>
                <a:latin typeface="Georgia" pitchFamily="18" charset="0"/>
                <a:ea typeface="ＭＳ Ｐゴシック" pitchFamily="34" charset="-128"/>
              </a:rPr>
              <a:t>Small </a:t>
            </a:r>
            <a:r>
              <a:rPr lang="en-US" altLang="en-US" sz="2400" b="1" dirty="0">
                <a:solidFill>
                  <a:schemeClr val="bg1"/>
                </a:solidFill>
                <a:effectLst>
                  <a:outerShdw blurRad="38100" dist="38100" dir="2700000" algn="tl">
                    <a:srgbClr val="000000">
                      <a:alpha val="43137"/>
                    </a:srgbClr>
                  </a:outerShdw>
                </a:effectLst>
                <a:latin typeface="Georgia" pitchFamily="18" charset="0"/>
                <a:ea typeface="ＭＳ Ｐゴシック" pitchFamily="34" charset="-128"/>
              </a:rPr>
              <a:t>doses of ultraviolet rays are useful; for instance, they cause cells to produce vitamin D. </a:t>
            </a:r>
            <a:endParaRPr lang="en-US" altLang="en-US" sz="2400" b="1" dirty="0" smtClean="0">
              <a:solidFill>
                <a:schemeClr val="bg1"/>
              </a:solidFill>
              <a:effectLst>
                <a:outerShdw blurRad="38100" dist="38100" dir="2700000" algn="tl">
                  <a:srgbClr val="000000">
                    <a:alpha val="43137"/>
                  </a:srgbClr>
                </a:outerShdw>
              </a:effectLst>
              <a:latin typeface="Georgia" pitchFamily="18" charset="0"/>
              <a:ea typeface="ＭＳ Ｐゴシック" pitchFamily="34" charset="-128"/>
            </a:endParaRPr>
          </a:p>
          <a:p>
            <a:pPr lvl="1" eaLnBrk="1" hangingPunct="1">
              <a:defRPr/>
            </a:pPr>
            <a:endParaRPr lang="en-US" altLang="en-US" sz="2400" b="1" dirty="0">
              <a:solidFill>
                <a:schemeClr val="bg1"/>
              </a:solidFill>
              <a:effectLst>
                <a:outerShdw blurRad="38100" dist="38100" dir="2700000" algn="tl">
                  <a:srgbClr val="000000">
                    <a:alpha val="43137"/>
                  </a:srgbClr>
                </a:outerShdw>
              </a:effectLst>
              <a:latin typeface="Georgia" pitchFamily="18" charset="0"/>
              <a:ea typeface="ＭＳ Ｐゴシック" pitchFamily="34" charset="-128"/>
            </a:endParaRPr>
          </a:p>
          <a:p>
            <a:pPr eaLnBrk="1" hangingPunct="1">
              <a:buFont typeface="Arial" charset="0"/>
              <a:buChar char="•"/>
              <a:defRPr/>
            </a:pPr>
            <a:r>
              <a:rPr lang="en-US" altLang="en-US" sz="2400" b="1" u="sng" dirty="0">
                <a:solidFill>
                  <a:srgbClr val="FFFF00"/>
                </a:solidFill>
                <a:effectLst>
                  <a:outerShdw blurRad="38100" dist="38100" dir="2700000" algn="tl">
                    <a:srgbClr val="000000">
                      <a:alpha val="43137"/>
                    </a:srgbClr>
                  </a:outerShdw>
                </a:effectLst>
                <a:latin typeface="Georgia" pitchFamily="18" charset="0"/>
                <a:ea typeface="ＭＳ Ｐゴシック" pitchFamily="34" charset="-128"/>
              </a:rPr>
              <a:t>X-Rays</a:t>
            </a:r>
            <a:r>
              <a:rPr lang="en-US" altLang="en-US" sz="2400" b="1" dirty="0">
                <a:solidFill>
                  <a:schemeClr val="bg1"/>
                </a:solidFill>
                <a:effectLst>
                  <a:outerShdw blurRad="38100" dist="38100" dir="2700000" algn="tl">
                    <a:srgbClr val="000000">
                      <a:alpha val="43137"/>
                    </a:srgbClr>
                  </a:outerShdw>
                </a:effectLst>
                <a:latin typeface="Georgia" pitchFamily="18" charset="0"/>
                <a:ea typeface="ＭＳ Ｐゴシック" pitchFamily="34" charset="-128"/>
              </a:rPr>
              <a:t>- carry more energy than ultraviolet rays and can penetrate through most matter. </a:t>
            </a:r>
          </a:p>
          <a:p>
            <a:pPr lvl="1" eaLnBrk="1" hangingPunct="1">
              <a:buFont typeface="Arial" charset="0"/>
              <a:buChar char="•"/>
              <a:defRPr/>
            </a:pPr>
            <a:r>
              <a:rPr lang="en-US" altLang="en-US" sz="2400" b="1" dirty="0">
                <a:solidFill>
                  <a:schemeClr val="bg1"/>
                </a:solidFill>
                <a:effectLst>
                  <a:outerShdw blurRad="38100" dist="38100" dir="2700000" algn="tl">
                    <a:srgbClr val="000000">
                      <a:alpha val="43137"/>
                    </a:srgbClr>
                  </a:outerShdw>
                </a:effectLst>
                <a:latin typeface="Georgia" pitchFamily="18" charset="0"/>
                <a:ea typeface="ＭＳ Ｐゴシック" pitchFamily="34" charset="-128"/>
              </a:rPr>
              <a:t>Dense matter, such as bone or lead, absorbs X-rays so they can pass through. </a:t>
            </a:r>
          </a:p>
          <a:p>
            <a:pPr lvl="1" eaLnBrk="1" hangingPunct="1">
              <a:buFont typeface="Arial" charset="0"/>
              <a:buChar char="•"/>
              <a:defRPr/>
            </a:pPr>
            <a:r>
              <a:rPr lang="en-US" altLang="en-US" sz="2400" b="1" dirty="0">
                <a:solidFill>
                  <a:schemeClr val="bg1"/>
                </a:solidFill>
                <a:effectLst>
                  <a:outerShdw blurRad="38100" dist="38100" dir="2700000" algn="tl">
                    <a:srgbClr val="000000">
                      <a:alpha val="43137"/>
                    </a:srgbClr>
                  </a:outerShdw>
                </a:effectLst>
                <a:latin typeface="Georgia" pitchFamily="18" charset="0"/>
                <a:ea typeface="ＭＳ Ｐゴシック" pitchFamily="34" charset="-128"/>
              </a:rPr>
              <a:t>Thus, X-rays are used to make images of bones and teeth </a:t>
            </a:r>
            <a:endParaRPr lang="en-US" altLang="en-US" sz="2400" b="1" dirty="0" smtClean="0">
              <a:solidFill>
                <a:schemeClr val="bg1"/>
              </a:solidFill>
              <a:effectLst>
                <a:outerShdw blurRad="38100" dist="38100" dir="2700000" algn="tl">
                  <a:srgbClr val="000000">
                    <a:alpha val="43137"/>
                  </a:srgbClr>
                </a:outerShdw>
              </a:effectLst>
              <a:latin typeface="Georgia" pitchFamily="18" charset="0"/>
              <a:ea typeface="ＭＳ Ｐゴシック" pitchFamily="34" charset="-128"/>
            </a:endParaRPr>
          </a:p>
          <a:p>
            <a:pPr lvl="1" eaLnBrk="1" hangingPunct="1">
              <a:buFont typeface="Arial" charset="0"/>
              <a:buChar char="•"/>
              <a:defRPr/>
            </a:pPr>
            <a:endParaRPr lang="en-US" altLang="en-US" sz="2400" b="1" dirty="0">
              <a:solidFill>
                <a:schemeClr val="bg1"/>
              </a:solidFill>
              <a:effectLst>
                <a:outerShdw blurRad="38100" dist="38100" dir="2700000" algn="tl">
                  <a:srgbClr val="000000">
                    <a:alpha val="43137"/>
                  </a:srgbClr>
                </a:outerShdw>
              </a:effectLst>
              <a:latin typeface="Georgia" pitchFamily="18" charset="0"/>
              <a:ea typeface="ＭＳ Ｐゴシック" pitchFamily="34" charset="-128"/>
            </a:endParaRPr>
          </a:p>
          <a:p>
            <a:pPr eaLnBrk="1" hangingPunct="1">
              <a:buFont typeface="Arial" charset="0"/>
              <a:buChar char="•"/>
              <a:defRPr/>
            </a:pPr>
            <a:r>
              <a:rPr lang="en-US" altLang="en-US" sz="2400" b="1" u="sng" dirty="0" smtClean="0">
                <a:solidFill>
                  <a:srgbClr val="FFFF00"/>
                </a:solidFill>
                <a:effectLst>
                  <a:outerShdw blurRad="38100" dist="38100" dir="2700000" algn="tl">
                    <a:srgbClr val="000000">
                      <a:alpha val="43137"/>
                    </a:srgbClr>
                  </a:outerShdw>
                </a:effectLst>
                <a:latin typeface="Georgia" pitchFamily="18" charset="0"/>
                <a:ea typeface="ＭＳ Ｐゴシック" pitchFamily="34" charset="-128"/>
              </a:rPr>
              <a:t>Gamma </a:t>
            </a:r>
            <a:r>
              <a:rPr lang="en-US" altLang="en-US" sz="2400" b="1" u="sng" dirty="0">
                <a:solidFill>
                  <a:srgbClr val="FFFF00"/>
                </a:solidFill>
                <a:effectLst>
                  <a:outerShdw blurRad="38100" dist="38100" dir="2700000" algn="tl">
                    <a:srgbClr val="000000">
                      <a:alpha val="43137"/>
                    </a:srgbClr>
                  </a:outerShdw>
                </a:effectLst>
                <a:latin typeface="Georgia" pitchFamily="18" charset="0"/>
                <a:ea typeface="ＭＳ Ｐゴシック" pitchFamily="34" charset="-128"/>
              </a:rPr>
              <a:t>Rays</a:t>
            </a:r>
            <a:r>
              <a:rPr lang="en-US" altLang="en-US" sz="2400" b="1" dirty="0">
                <a:solidFill>
                  <a:schemeClr val="bg1"/>
                </a:solidFill>
                <a:effectLst>
                  <a:outerShdw blurRad="38100" dist="38100" dir="2700000" algn="tl">
                    <a:srgbClr val="000000">
                      <a:alpha val="43137"/>
                    </a:srgbClr>
                  </a:outerShdw>
                </a:effectLst>
                <a:latin typeface="Georgia" pitchFamily="18" charset="0"/>
                <a:ea typeface="ＭＳ Ｐゴシック" pitchFamily="34" charset="-128"/>
              </a:rPr>
              <a:t>- have the greatest amount of energy; the most penetrating of electromagnetic waves. </a:t>
            </a:r>
          </a:p>
          <a:p>
            <a:pPr eaLnBrk="1" hangingPunct="1">
              <a:defRPr/>
            </a:pPr>
            <a:r>
              <a:rPr lang="en-US" altLang="en-US" sz="2400" b="1" dirty="0" smtClean="0">
                <a:solidFill>
                  <a:schemeClr val="bg1"/>
                </a:solidFill>
                <a:effectLst>
                  <a:outerShdw blurRad="38100" dist="38100" dir="2700000" algn="tl">
                    <a:srgbClr val="000000">
                      <a:alpha val="43137"/>
                    </a:srgbClr>
                  </a:outerShdw>
                </a:effectLst>
                <a:latin typeface="Georgia" pitchFamily="18" charset="0"/>
                <a:ea typeface="ＭＳ Ｐゴシック" pitchFamily="34" charset="-128"/>
              </a:rPr>
              <a:t>. </a:t>
            </a:r>
            <a:endParaRPr lang="en-US" altLang="en-US" sz="2400" b="1" dirty="0">
              <a:solidFill>
                <a:schemeClr val="bg1"/>
              </a:solidFill>
              <a:effectLst>
                <a:outerShdw blurRad="38100" dist="38100" dir="2700000" algn="tl">
                  <a:srgbClr val="000000">
                    <a:alpha val="43137"/>
                  </a:srgbClr>
                </a:outerShdw>
              </a:effectLst>
              <a:latin typeface="Georgia" pitchFamily="18" charset="0"/>
              <a:ea typeface="ＭＳ Ｐゴシック"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anim calcmode="lin" valueType="num">
                                      <p:cBhvr additive="base">
                                        <p:cTn id="7" dur="500" fill="hold"/>
                                        <p:tgtEl>
                                          <p:spTgt spid="409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962">
                                            <p:txEl>
                                              <p:pRg st="1" end="1"/>
                                            </p:txEl>
                                          </p:spTgt>
                                        </p:tgtEl>
                                        <p:attrNameLst>
                                          <p:attrName>style.visibility</p:attrName>
                                        </p:attrNameLst>
                                      </p:cBhvr>
                                      <p:to>
                                        <p:strVal val="visible"/>
                                      </p:to>
                                    </p:set>
                                    <p:anim calcmode="lin" valueType="num">
                                      <p:cBhvr additive="base">
                                        <p:cTn id="11" dur="500" fill="hold"/>
                                        <p:tgtEl>
                                          <p:spTgt spid="4096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096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0962">
                                            <p:txEl>
                                              <p:pRg st="2" end="2"/>
                                            </p:txEl>
                                          </p:spTgt>
                                        </p:tgtEl>
                                        <p:attrNameLst>
                                          <p:attrName>style.visibility</p:attrName>
                                        </p:attrNameLst>
                                      </p:cBhvr>
                                      <p:to>
                                        <p:strVal val="visible"/>
                                      </p:to>
                                    </p:set>
                                    <p:anim calcmode="lin" valueType="num">
                                      <p:cBhvr additive="base">
                                        <p:cTn id="15" dur="500" fill="hold"/>
                                        <p:tgtEl>
                                          <p:spTgt spid="4096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096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0962">
                                            <p:txEl>
                                              <p:pRg st="4" end="4"/>
                                            </p:txEl>
                                          </p:spTgt>
                                        </p:tgtEl>
                                        <p:attrNameLst>
                                          <p:attrName>style.visibility</p:attrName>
                                        </p:attrNameLst>
                                      </p:cBhvr>
                                      <p:to>
                                        <p:strVal val="visible"/>
                                      </p:to>
                                    </p:set>
                                    <p:anim calcmode="lin" valueType="num">
                                      <p:cBhvr additive="base">
                                        <p:cTn id="21" dur="500" fill="hold"/>
                                        <p:tgtEl>
                                          <p:spTgt spid="4096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0962">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0962">
                                            <p:txEl>
                                              <p:pRg st="5" end="5"/>
                                            </p:txEl>
                                          </p:spTgt>
                                        </p:tgtEl>
                                        <p:attrNameLst>
                                          <p:attrName>style.visibility</p:attrName>
                                        </p:attrNameLst>
                                      </p:cBhvr>
                                      <p:to>
                                        <p:strVal val="visible"/>
                                      </p:to>
                                    </p:set>
                                    <p:anim calcmode="lin" valueType="num">
                                      <p:cBhvr additive="base">
                                        <p:cTn id="25" dur="500" fill="hold"/>
                                        <p:tgtEl>
                                          <p:spTgt spid="4096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62">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0962">
                                            <p:txEl>
                                              <p:pRg st="6" end="6"/>
                                            </p:txEl>
                                          </p:spTgt>
                                        </p:tgtEl>
                                        <p:attrNameLst>
                                          <p:attrName>style.visibility</p:attrName>
                                        </p:attrNameLst>
                                      </p:cBhvr>
                                      <p:to>
                                        <p:strVal val="visible"/>
                                      </p:to>
                                    </p:set>
                                    <p:anim calcmode="lin" valueType="num">
                                      <p:cBhvr additive="base">
                                        <p:cTn id="29" dur="500" fill="hold"/>
                                        <p:tgtEl>
                                          <p:spTgt spid="40962">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096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0962">
                                            <p:txEl>
                                              <p:pRg st="8" end="8"/>
                                            </p:txEl>
                                          </p:spTgt>
                                        </p:tgtEl>
                                        <p:attrNameLst>
                                          <p:attrName>style.visibility</p:attrName>
                                        </p:attrNameLst>
                                      </p:cBhvr>
                                      <p:to>
                                        <p:strVal val="visible"/>
                                      </p:to>
                                    </p:set>
                                    <p:anim calcmode="lin" valueType="num">
                                      <p:cBhvr additive="base">
                                        <p:cTn id="35" dur="500" fill="hold"/>
                                        <p:tgtEl>
                                          <p:spTgt spid="40962">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096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p:cNvSpPr>
            <a:spLocks noGrp="1"/>
          </p:cNvSpPr>
          <p:nvPr>
            <p:ph type="title"/>
          </p:nvPr>
        </p:nvSpPr>
        <p:spPr/>
        <p:txBody>
          <a:bodyPr/>
          <a:lstStyle/>
          <a:p>
            <a:pPr eaLnBrk="1" hangingPunct="1"/>
            <a:r>
              <a:rPr lang="en-US" altLang="en-US" smtClean="0">
                <a:solidFill>
                  <a:schemeClr val="bg1"/>
                </a:solidFill>
              </a:rPr>
              <a:t>The Electromagnetic Spectrum</a:t>
            </a:r>
          </a:p>
        </p:txBody>
      </p:sp>
      <p:pic>
        <p:nvPicPr>
          <p:cNvPr id="41987" name="Picture 4" descr="http://foodproducernews.com/images/Electromagnetic_Spectrum.jpg">
            <a:hlinkClick r:id="rId2"/>
          </p:cNvPr>
          <p:cNvPicPr>
            <a:picLocks noChangeAspect="1" noChangeArrowheads="1"/>
          </p:cNvPicPr>
          <p:nvPr/>
        </p:nvPicPr>
        <p:blipFill>
          <a:blip r:embed="rId3" cstate="print"/>
          <a:srcRect/>
          <a:stretch>
            <a:fillRect/>
          </a:stretch>
        </p:blipFill>
        <p:spPr bwMode="auto">
          <a:xfrm>
            <a:off x="609600" y="1295400"/>
            <a:ext cx="8077200" cy="478631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chemeClr val="bg1"/>
                </a:solidFill>
                <a:effectLst>
                  <a:outerShdw blurRad="38100" dist="38100" dir="2700000" algn="tl">
                    <a:srgbClr val="000000">
                      <a:alpha val="43137"/>
                    </a:srgbClr>
                  </a:outerShdw>
                </a:effectLst>
              </a:rPr>
              <a:t>Electromagnetic Spectrum</a:t>
            </a:r>
            <a:endParaRPr lang="en-US" b="1" dirty="0">
              <a:solidFill>
                <a:schemeClr val="bg1"/>
              </a:solidFill>
              <a:effectLst>
                <a:outerShdw blurRad="38100" dist="38100" dir="2700000" algn="tl">
                  <a:srgbClr val="000000">
                    <a:alpha val="43137"/>
                  </a:srgbClr>
                </a:outerShdw>
              </a:effectLst>
            </a:endParaRPr>
          </a:p>
        </p:txBody>
      </p:sp>
      <p:pic>
        <p:nvPicPr>
          <p:cNvPr id="37891" name="Picture 4" descr="http://inspiredwellnessblog.com/wp-content/uploads/2011/07/Electromagnetic_Spectrum.jpg"/>
          <p:cNvPicPr>
            <a:picLocks noChangeAspect="1" noChangeArrowheads="1"/>
          </p:cNvPicPr>
          <p:nvPr/>
        </p:nvPicPr>
        <p:blipFill>
          <a:blip r:embed="rId2" cstate="print"/>
          <a:srcRect t="9169" b="61032"/>
          <a:stretch>
            <a:fillRect/>
          </a:stretch>
        </p:blipFill>
        <p:spPr bwMode="auto">
          <a:xfrm>
            <a:off x="533400" y="1295400"/>
            <a:ext cx="8229600" cy="1600200"/>
          </a:xfrm>
          <a:prstGeom prst="rect">
            <a:avLst/>
          </a:prstGeom>
          <a:noFill/>
          <a:ln w="9525">
            <a:noFill/>
            <a:miter lim="800000"/>
            <a:headEnd/>
            <a:tailEnd/>
          </a:ln>
        </p:spPr>
      </p:pic>
      <p:pic>
        <p:nvPicPr>
          <p:cNvPr id="37892" name="Picture 6" descr="http://inspiredwellnessblog.com/wp-content/uploads/2011/07/Electromagnetic_Spectrum.jpg"/>
          <p:cNvPicPr>
            <a:picLocks noChangeAspect="1" noChangeArrowheads="1"/>
          </p:cNvPicPr>
          <p:nvPr/>
        </p:nvPicPr>
        <p:blipFill>
          <a:blip r:embed="rId2" cstate="print"/>
          <a:srcRect t="36676" r="-375" b="42694"/>
          <a:stretch>
            <a:fillRect/>
          </a:stretch>
        </p:blipFill>
        <p:spPr bwMode="auto">
          <a:xfrm>
            <a:off x="533400" y="3048000"/>
            <a:ext cx="8229600" cy="685800"/>
          </a:xfrm>
          <a:prstGeom prst="rect">
            <a:avLst/>
          </a:prstGeom>
          <a:noFill/>
          <a:ln w="9525">
            <a:noFill/>
            <a:miter lim="800000"/>
            <a:headEnd/>
            <a:tailEnd/>
          </a:ln>
        </p:spPr>
      </p:pic>
      <p:pic>
        <p:nvPicPr>
          <p:cNvPr id="37893" name="Picture 6" descr="http://inspiredwellnessblog.com/wp-content/uploads/2011/07/Electromagnetic_Spectrum.jpg"/>
          <p:cNvPicPr>
            <a:picLocks noChangeAspect="1" noChangeArrowheads="1"/>
          </p:cNvPicPr>
          <p:nvPr/>
        </p:nvPicPr>
        <p:blipFill>
          <a:blip r:embed="rId3" cstate="print"/>
          <a:srcRect l="-375" t="42694" b="36676"/>
          <a:stretch>
            <a:fillRect/>
          </a:stretch>
        </p:blipFill>
        <p:spPr bwMode="auto">
          <a:xfrm>
            <a:off x="457200" y="3962400"/>
            <a:ext cx="8305800" cy="685800"/>
          </a:xfrm>
          <a:prstGeom prst="rect">
            <a:avLst/>
          </a:prstGeom>
          <a:noFill/>
          <a:ln w="9525">
            <a:noFill/>
            <a:miter lim="800000"/>
            <a:headEnd/>
            <a:tailEnd/>
          </a:ln>
        </p:spPr>
      </p:pic>
      <p:sp>
        <p:nvSpPr>
          <p:cNvPr id="10" name="Rectangle 9"/>
          <p:cNvSpPr/>
          <p:nvPr/>
        </p:nvSpPr>
        <p:spPr>
          <a:xfrm>
            <a:off x="1" y="2971800"/>
            <a:ext cx="533400"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p>
        </p:txBody>
      </p:sp>
      <p:sp>
        <p:nvSpPr>
          <p:cNvPr id="11" name="Rectangle 10"/>
          <p:cNvSpPr/>
          <p:nvPr/>
        </p:nvSpPr>
        <p:spPr>
          <a:xfrm>
            <a:off x="0" y="3810000"/>
            <a:ext cx="533400"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t>
            </a:r>
          </a:p>
        </p:txBody>
      </p:sp>
      <p:sp>
        <p:nvSpPr>
          <p:cNvPr id="37896" name="TextBox 11"/>
          <p:cNvSpPr txBox="1">
            <a:spLocks noChangeArrowheads="1"/>
          </p:cNvSpPr>
          <p:nvPr/>
        </p:nvSpPr>
        <p:spPr bwMode="auto">
          <a:xfrm>
            <a:off x="152400" y="5105400"/>
            <a:ext cx="8839200" cy="1446213"/>
          </a:xfrm>
          <a:prstGeom prst="rect">
            <a:avLst/>
          </a:prstGeom>
          <a:noFill/>
          <a:ln w="9525">
            <a:noFill/>
            <a:miter lim="800000"/>
            <a:headEnd/>
            <a:tailEnd/>
          </a:ln>
        </p:spPr>
        <p:txBody>
          <a:bodyPr>
            <a:spAutoFit/>
          </a:bodyPr>
          <a:lstStyle/>
          <a:p>
            <a:pPr algn="ctr"/>
            <a:r>
              <a:rPr lang="en-US" sz="2800" b="1" dirty="0">
                <a:solidFill>
                  <a:schemeClr val="bg1"/>
                </a:solidFill>
                <a:effectLst>
                  <a:outerShdw blurRad="38100" dist="38100" dir="2700000" algn="tl">
                    <a:srgbClr val="000000">
                      <a:alpha val="43137"/>
                    </a:srgbClr>
                  </a:outerShdw>
                </a:effectLst>
                <a:latin typeface="Bradley Hand ITC"/>
              </a:rPr>
              <a:t>Which wave image (A or B) is accurate?  Using the terms “wavelength” and “frequency” describe the trends in the waves within the EM Spectrum</a:t>
            </a:r>
            <a:r>
              <a:rPr lang="en-US" sz="3200" b="1" dirty="0">
                <a:solidFill>
                  <a:schemeClr val="bg1"/>
                </a:solidFill>
                <a:effectLst>
                  <a:outerShdw blurRad="38100" dist="38100" dir="2700000" algn="tl">
                    <a:srgbClr val="000000">
                      <a:alpha val="43137"/>
                    </a:srgbClr>
                  </a:outerShdw>
                </a:effectLst>
                <a:latin typeface="Bradley Hand ITC"/>
              </a:rPr>
              <a:t>.</a:t>
            </a:r>
          </a:p>
        </p:txBody>
      </p:sp>
      <p:sp>
        <p:nvSpPr>
          <p:cNvPr id="13" name="TextBox 12"/>
          <p:cNvSpPr txBox="1"/>
          <p:nvPr/>
        </p:nvSpPr>
        <p:spPr>
          <a:xfrm>
            <a:off x="0" y="6400800"/>
            <a:ext cx="1676400" cy="369888"/>
          </a:xfrm>
          <a:prstGeom prst="rect">
            <a:avLst/>
          </a:prstGeom>
          <a:noFill/>
        </p:spPr>
        <p:txBody>
          <a:bodyPr>
            <a:spAutoFit/>
          </a:bodyPr>
          <a:lstStyle/>
          <a:p>
            <a:pPr>
              <a:defRPr/>
            </a:pPr>
            <a:r>
              <a:rPr lang="en-US" dirty="0">
                <a:solidFill>
                  <a:schemeClr val="tx2">
                    <a:lumMod val="75000"/>
                  </a:schemeClr>
                </a:solidFill>
              </a:rPr>
              <a:t>SC.8.E.5.11</a:t>
            </a:r>
          </a:p>
        </p:txBody>
      </p:sp>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0" y="1143000"/>
            <a:ext cx="9144000" cy="5715000"/>
          </a:xfrm>
        </p:spPr>
        <p:txBody>
          <a:bodyPr>
            <a:normAutofit/>
          </a:bodyPr>
          <a:lstStyle/>
          <a:p>
            <a:pPr>
              <a:buFont typeface="Arial" pitchFamily="34" charset="0"/>
              <a:buChar char="•"/>
              <a:defRPr/>
            </a:pPr>
            <a:r>
              <a:rPr lang="en-US" altLang="en-US" sz="2400" b="1" dirty="0">
                <a:solidFill>
                  <a:schemeClr val="bg1"/>
                </a:solidFill>
                <a:effectLst>
                  <a:outerShdw blurRad="38100" dist="38100" dir="2700000" algn="tl">
                    <a:srgbClr val="000000">
                      <a:alpha val="43137"/>
                    </a:srgbClr>
                  </a:outerShdw>
                </a:effectLst>
              </a:rPr>
              <a:t>There are </a:t>
            </a:r>
            <a:r>
              <a:rPr lang="en-US" altLang="en-US" sz="2400" b="1" dirty="0" smtClean="0">
                <a:solidFill>
                  <a:schemeClr val="bg1"/>
                </a:solidFill>
                <a:effectLst>
                  <a:outerShdw blurRad="38100" dist="38100" dir="2700000" algn="tl">
                    <a:srgbClr val="000000">
                      <a:alpha val="43137"/>
                    </a:srgbClr>
                  </a:outerShdw>
                </a:effectLst>
              </a:rPr>
              <a:t>three </a:t>
            </a:r>
            <a:r>
              <a:rPr lang="en-US" altLang="en-US" sz="2400" b="1" dirty="0">
                <a:solidFill>
                  <a:schemeClr val="bg1"/>
                </a:solidFill>
                <a:effectLst>
                  <a:outerShdw blurRad="38100" dist="38100" dir="2700000" algn="tl">
                    <a:srgbClr val="000000">
                      <a:alpha val="43137"/>
                    </a:srgbClr>
                  </a:outerShdw>
                </a:effectLst>
              </a:rPr>
              <a:t>kinds of wave interactions, </a:t>
            </a:r>
            <a:r>
              <a:rPr lang="en-US" altLang="en-US" sz="2400" b="1" dirty="0" smtClean="0">
                <a:solidFill>
                  <a:schemeClr val="bg1"/>
                </a:solidFill>
                <a:effectLst>
                  <a:outerShdw blurRad="38100" dist="38100" dir="2700000" algn="tl">
                    <a:srgbClr val="000000">
                      <a:alpha val="43137"/>
                    </a:srgbClr>
                  </a:outerShdw>
                </a:effectLst>
              </a:rPr>
              <a:t>reflection, </a:t>
            </a:r>
            <a:r>
              <a:rPr lang="en-US" altLang="en-US" sz="2400" b="1" dirty="0">
                <a:solidFill>
                  <a:schemeClr val="bg1"/>
                </a:solidFill>
                <a:effectLst>
                  <a:outerShdw blurRad="38100" dist="38100" dir="2700000" algn="tl">
                    <a:srgbClr val="000000">
                      <a:alpha val="43137"/>
                    </a:srgbClr>
                  </a:outerShdw>
                </a:effectLst>
              </a:rPr>
              <a:t>refraction, and </a:t>
            </a:r>
            <a:r>
              <a:rPr lang="en-US" altLang="en-US" sz="2400" b="1" dirty="0" smtClean="0">
                <a:solidFill>
                  <a:schemeClr val="bg1"/>
                </a:solidFill>
                <a:effectLst>
                  <a:outerShdw blurRad="38100" dist="38100" dir="2700000" algn="tl">
                    <a:srgbClr val="000000">
                      <a:alpha val="43137"/>
                    </a:srgbClr>
                  </a:outerShdw>
                </a:effectLst>
              </a:rPr>
              <a:t>absorption.</a:t>
            </a:r>
          </a:p>
          <a:p>
            <a:pPr>
              <a:buFont typeface="Arial" pitchFamily="34" charset="0"/>
              <a:buChar char="•"/>
              <a:defRPr/>
            </a:pPr>
            <a:endParaRPr lang="en-US" altLang="en-US" sz="2400" b="1" dirty="0">
              <a:solidFill>
                <a:schemeClr val="bg1"/>
              </a:solidFill>
              <a:effectLst>
                <a:outerShdw blurRad="38100" dist="38100" dir="2700000" algn="tl">
                  <a:srgbClr val="000000">
                    <a:alpha val="43137"/>
                  </a:srgbClr>
                </a:outerShdw>
              </a:effectLst>
            </a:endParaRPr>
          </a:p>
          <a:p>
            <a:pPr>
              <a:buFont typeface="Arial" pitchFamily="34" charset="0"/>
              <a:buChar char="•"/>
              <a:defRPr/>
            </a:pPr>
            <a:endParaRPr lang="en-US" altLang="en-US" sz="2400" b="1" dirty="0" smtClean="0">
              <a:solidFill>
                <a:schemeClr val="bg1"/>
              </a:solidFill>
              <a:effectLst>
                <a:outerShdw blurRad="38100" dist="38100" dir="2700000" algn="tl">
                  <a:srgbClr val="000000">
                    <a:alpha val="43137"/>
                  </a:srgbClr>
                </a:outerShdw>
              </a:effectLst>
            </a:endParaRPr>
          </a:p>
          <a:p>
            <a:pPr>
              <a:defRPr/>
            </a:pPr>
            <a:endParaRPr lang="en-US" altLang="en-US" sz="2400" b="1" dirty="0">
              <a:solidFill>
                <a:schemeClr val="bg1"/>
              </a:solidFill>
              <a:effectLst>
                <a:outerShdw blurRad="38100" dist="38100" dir="2700000" algn="tl">
                  <a:srgbClr val="000000">
                    <a:alpha val="43137"/>
                  </a:srgbClr>
                </a:outerShdw>
              </a:effectLst>
            </a:endParaRPr>
          </a:p>
          <a:p>
            <a:pPr algn="l" eaLnBrk="1" hangingPunct="1">
              <a:buFont typeface="Arial" pitchFamily="34" charset="0"/>
              <a:buChar char="•"/>
              <a:defRPr/>
            </a:pPr>
            <a:r>
              <a:rPr lang="en-US" sz="2400" b="1" cap="none" dirty="0" smtClean="0">
                <a:solidFill>
                  <a:schemeClr val="bg1"/>
                </a:solidFill>
                <a:effectLst>
                  <a:outerShdw blurRad="38100" dist="38100" dir="2700000" algn="tl">
                    <a:srgbClr val="000000">
                      <a:alpha val="43137"/>
                    </a:srgbClr>
                  </a:outerShdw>
                </a:effectLst>
                <a:ea typeface="ＭＳ Ｐゴシック" pitchFamily="-84" charset="-128"/>
              </a:rPr>
              <a:t>Refraction: Light bending</a:t>
            </a:r>
          </a:p>
          <a:p>
            <a:pPr lvl="1">
              <a:buFont typeface="Arial" pitchFamily="34" charset="0"/>
              <a:buChar char="•"/>
              <a:defRPr/>
            </a:pPr>
            <a:r>
              <a:rPr lang="en-US" sz="2200" b="1" cap="none" dirty="0" smtClean="0">
                <a:solidFill>
                  <a:schemeClr val="bg1"/>
                </a:solidFill>
                <a:effectLst>
                  <a:outerShdw blurRad="38100" dist="38100" dir="2700000" algn="tl">
                    <a:srgbClr val="000000">
                      <a:alpha val="43137"/>
                    </a:srgbClr>
                  </a:outerShdw>
                </a:effectLst>
                <a:ea typeface="ＭＳ Ｐゴシック" pitchFamily="-84" charset="-128"/>
              </a:rPr>
              <a:t>The speed of a wave through a substance is determined by the substance’s physical properties.</a:t>
            </a:r>
          </a:p>
          <a:p>
            <a:pPr algn="l" eaLnBrk="1" hangingPunct="1">
              <a:buFont typeface="Arial" pitchFamily="34" charset="0"/>
              <a:buChar char="•"/>
              <a:defRPr/>
            </a:pPr>
            <a:r>
              <a:rPr lang="en-US" sz="2400" b="1" cap="none" dirty="0" smtClean="0">
                <a:solidFill>
                  <a:schemeClr val="bg1"/>
                </a:solidFill>
                <a:effectLst>
                  <a:outerShdw blurRad="38100" dist="38100" dir="2700000" algn="tl">
                    <a:srgbClr val="000000">
                      <a:alpha val="43137"/>
                    </a:srgbClr>
                  </a:outerShdw>
                </a:effectLst>
                <a:ea typeface="ＭＳ Ｐゴシック" pitchFamily="-84" charset="-128"/>
              </a:rPr>
              <a:t>Some substances will cause the light to move at a slower speed than it will through other substances. </a:t>
            </a:r>
          </a:p>
          <a:p>
            <a:pPr algn="l" eaLnBrk="1" hangingPunct="1">
              <a:buFont typeface="Arial" pitchFamily="34" charset="0"/>
              <a:buChar char="•"/>
              <a:defRPr/>
            </a:pPr>
            <a:endParaRPr lang="en-US" sz="2400" b="1" dirty="0">
              <a:solidFill>
                <a:schemeClr val="bg1"/>
              </a:solidFill>
              <a:effectLst>
                <a:outerShdw blurRad="38100" dist="38100" dir="2700000" algn="tl">
                  <a:srgbClr val="000000">
                    <a:alpha val="43137"/>
                  </a:srgbClr>
                </a:outerShdw>
              </a:effectLst>
              <a:ea typeface="ＭＳ Ｐゴシック" pitchFamily="-84" charset="-128"/>
            </a:endParaRPr>
          </a:p>
          <a:p>
            <a:pPr algn="l" eaLnBrk="1" hangingPunct="1">
              <a:buFont typeface="Arial" pitchFamily="34" charset="0"/>
              <a:buChar char="•"/>
              <a:defRPr/>
            </a:pPr>
            <a:endParaRPr lang="en-US" sz="2400" b="1" cap="none" dirty="0" smtClean="0">
              <a:solidFill>
                <a:schemeClr val="bg1"/>
              </a:solidFill>
              <a:effectLst>
                <a:outerShdw blurRad="38100" dist="38100" dir="2700000" algn="tl">
                  <a:srgbClr val="000000">
                    <a:alpha val="43137"/>
                  </a:srgbClr>
                </a:outerShdw>
              </a:effectLst>
              <a:ea typeface="ＭＳ Ｐゴシック" pitchFamily="-84" charset="-128"/>
            </a:endParaRPr>
          </a:p>
          <a:p>
            <a:pPr algn="l" eaLnBrk="1" hangingPunct="1">
              <a:buFont typeface="Arial" pitchFamily="34" charset="0"/>
              <a:buChar char="•"/>
              <a:defRPr/>
            </a:pPr>
            <a:endParaRPr lang="en-US" sz="2400" b="1" cap="none" dirty="0" smtClean="0">
              <a:solidFill>
                <a:schemeClr val="bg1"/>
              </a:solidFill>
              <a:effectLst>
                <a:outerShdw blurRad="38100" dist="38100" dir="2700000" algn="tl">
                  <a:srgbClr val="000000">
                    <a:alpha val="43137"/>
                  </a:srgbClr>
                </a:outerShdw>
              </a:effectLst>
              <a:ea typeface="ＭＳ Ｐゴシック" pitchFamily="-84" charset="-128"/>
            </a:endParaRPr>
          </a:p>
          <a:p>
            <a:pPr lvl="1" eaLnBrk="1" hangingPunct="1">
              <a:defRPr/>
            </a:pPr>
            <a:endParaRPr lang="en-US" sz="2400" b="1" dirty="0" smtClean="0">
              <a:solidFill>
                <a:schemeClr val="bg1"/>
              </a:solidFill>
              <a:effectLst>
                <a:outerShdw blurRad="38100" dist="38100" dir="2700000" algn="tl">
                  <a:srgbClr val="000000">
                    <a:alpha val="43137"/>
                  </a:srgbClr>
                </a:outerShdw>
              </a:effectLst>
              <a:ea typeface="ＭＳ Ｐゴシック" pitchFamily="-84" charset="-128"/>
            </a:endParaRPr>
          </a:p>
        </p:txBody>
      </p:sp>
      <p:sp>
        <p:nvSpPr>
          <p:cNvPr id="45059" name="Title 2"/>
          <p:cNvSpPr>
            <a:spLocks noGrp="1"/>
          </p:cNvSpPr>
          <p:nvPr>
            <p:ph type="title"/>
          </p:nvPr>
        </p:nvSpPr>
        <p:spPr>
          <a:xfrm>
            <a:off x="152400" y="152400"/>
            <a:ext cx="8839200" cy="838200"/>
          </a:xfrm>
        </p:spPr>
        <p:txBody>
          <a:bodyPr/>
          <a:lstStyle/>
          <a:p>
            <a:pPr algn="ctr" eaLnBrk="1" hangingPunct="1">
              <a:defRPr/>
            </a:pPr>
            <a:r>
              <a:rPr lang="en-US" altLang="en-US" sz="3600" b="1" dirty="0" smtClean="0">
                <a:solidFill>
                  <a:schemeClr val="bg1"/>
                </a:solidFill>
                <a:effectLst>
                  <a:outerShdw blurRad="38100" dist="38100" dir="2700000" algn="tl">
                    <a:srgbClr val="000000">
                      <a:alpha val="43137"/>
                    </a:srgbClr>
                  </a:outerShdw>
                </a:effectLst>
                <a:ea typeface="ＭＳ Ｐゴシック" pitchFamily="34" charset="-128"/>
              </a:rPr>
              <a:t>Waves in different materials</a:t>
            </a:r>
          </a:p>
        </p:txBody>
      </p:sp>
      <p:pic>
        <p:nvPicPr>
          <p:cNvPr id="2050" name="Picture 2" descr="Picture"/>
          <p:cNvPicPr>
            <a:picLocks noChangeAspect="1" noChangeArrowheads="1"/>
          </p:cNvPicPr>
          <p:nvPr/>
        </p:nvPicPr>
        <p:blipFill>
          <a:blip r:embed="rId2" cstate="print"/>
          <a:srcRect/>
          <a:stretch>
            <a:fillRect/>
          </a:stretch>
        </p:blipFill>
        <p:spPr bwMode="auto">
          <a:xfrm>
            <a:off x="4267200" y="1447800"/>
            <a:ext cx="3924300" cy="2200275"/>
          </a:xfrm>
          <a:prstGeom prst="rect">
            <a:avLst/>
          </a:prstGeom>
          <a:noFill/>
        </p:spPr>
      </p:pic>
      <p:pic>
        <p:nvPicPr>
          <p:cNvPr id="2052" name="Picture 4" descr="https://encrypted-tbn0.gstatic.com/images?q=tbn:ANd9GcSMc6_fXOVmwTPNRpYYhvGJw8Wx4bb41DFrTvC4h3xqcp1N_fJQ"/>
          <p:cNvPicPr>
            <a:picLocks noChangeAspect="1" noChangeArrowheads="1"/>
          </p:cNvPicPr>
          <p:nvPr/>
        </p:nvPicPr>
        <p:blipFill>
          <a:blip r:embed="rId3" cstate="print"/>
          <a:srcRect/>
          <a:stretch>
            <a:fillRect/>
          </a:stretch>
        </p:blipFill>
        <p:spPr bwMode="auto">
          <a:xfrm>
            <a:off x="5562600" y="4648200"/>
            <a:ext cx="3121781" cy="2209800"/>
          </a:xfrm>
          <a:prstGeom prst="rect">
            <a:avLst/>
          </a:prstGeom>
          <a:noFill/>
        </p:spPr>
      </p:pic>
      <p:pic>
        <p:nvPicPr>
          <p:cNvPr id="2054" name="Picture 6" descr="https://encrypted-tbn0.gstatic.com/images?q=tbn:ANd9GcTg12U9G4xjeWqutF6PPmOpY2sRNAugi4iTG4c_9OD6JcaoIMC63Q"/>
          <p:cNvPicPr>
            <a:picLocks noChangeAspect="1" noChangeArrowheads="1"/>
          </p:cNvPicPr>
          <p:nvPr/>
        </p:nvPicPr>
        <p:blipFill>
          <a:blip r:embed="rId4" cstate="print"/>
          <a:srcRect/>
          <a:stretch>
            <a:fillRect/>
          </a:stretch>
        </p:blipFill>
        <p:spPr bwMode="auto">
          <a:xfrm>
            <a:off x="228600" y="5038724"/>
            <a:ext cx="2505075" cy="1819276"/>
          </a:xfrm>
          <a:prstGeom prst="rect">
            <a:avLst/>
          </a:prstGeom>
          <a:noFill/>
        </p:spPr>
      </p:pic>
      <p:pic>
        <p:nvPicPr>
          <p:cNvPr id="2056" name="Picture 8" descr="https://encrypted-tbn3.gstatic.com/images?q=tbn:ANd9GcR_2JQBDxDnK7Yns-w2ptOwE1wqqhhHAwFcHUtq7V9_YNTb_UJP7Q"/>
          <p:cNvPicPr>
            <a:picLocks noChangeAspect="1" noChangeArrowheads="1"/>
          </p:cNvPicPr>
          <p:nvPr/>
        </p:nvPicPr>
        <p:blipFill>
          <a:blip r:embed="rId5" cstate="print"/>
          <a:srcRect/>
          <a:stretch>
            <a:fillRect/>
          </a:stretch>
        </p:blipFill>
        <p:spPr bwMode="auto">
          <a:xfrm>
            <a:off x="2895600" y="5029200"/>
            <a:ext cx="2495550" cy="18288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 calcmode="lin" valueType="num">
                                      <p:cBhvr additive="base">
                                        <p:cTn id="2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052"/>
                                        </p:tgtEl>
                                        <p:attrNameLst>
                                          <p:attrName>style.visibility</p:attrName>
                                        </p:attrNameLst>
                                      </p:cBhvr>
                                      <p:to>
                                        <p:strVal val="visible"/>
                                      </p:to>
                                    </p:set>
                                    <p:anim calcmode="lin" valueType="num">
                                      <p:cBhvr additive="base">
                                        <p:cTn id="35" dur="500" fill="hold"/>
                                        <p:tgtEl>
                                          <p:spTgt spid="2052"/>
                                        </p:tgtEl>
                                        <p:attrNameLst>
                                          <p:attrName>ppt_x</p:attrName>
                                        </p:attrNameLst>
                                      </p:cBhvr>
                                      <p:tavLst>
                                        <p:tav tm="0">
                                          <p:val>
                                            <p:strVal val="#ppt_x"/>
                                          </p:val>
                                        </p:tav>
                                        <p:tav tm="100000">
                                          <p:val>
                                            <p:strVal val="#ppt_x"/>
                                          </p:val>
                                        </p:tav>
                                      </p:tavLst>
                                    </p:anim>
                                    <p:anim calcmode="lin" valueType="num">
                                      <p:cBhvr additive="base">
                                        <p:cTn id="36"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054"/>
                                        </p:tgtEl>
                                        <p:attrNameLst>
                                          <p:attrName>style.visibility</p:attrName>
                                        </p:attrNameLst>
                                      </p:cBhvr>
                                      <p:to>
                                        <p:strVal val="visible"/>
                                      </p:to>
                                    </p:set>
                                    <p:anim calcmode="lin" valueType="num">
                                      <p:cBhvr additive="base">
                                        <p:cTn id="41" dur="500" fill="hold"/>
                                        <p:tgtEl>
                                          <p:spTgt spid="2054"/>
                                        </p:tgtEl>
                                        <p:attrNameLst>
                                          <p:attrName>ppt_x</p:attrName>
                                        </p:attrNameLst>
                                      </p:cBhvr>
                                      <p:tavLst>
                                        <p:tav tm="0">
                                          <p:val>
                                            <p:strVal val="#ppt_x"/>
                                          </p:val>
                                        </p:tav>
                                        <p:tav tm="100000">
                                          <p:val>
                                            <p:strVal val="#ppt_x"/>
                                          </p:val>
                                        </p:tav>
                                      </p:tavLst>
                                    </p:anim>
                                    <p:anim calcmode="lin" valueType="num">
                                      <p:cBhvr additive="base">
                                        <p:cTn id="42"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056"/>
                                        </p:tgtEl>
                                        <p:attrNameLst>
                                          <p:attrName>style.visibility</p:attrName>
                                        </p:attrNameLst>
                                      </p:cBhvr>
                                      <p:to>
                                        <p:strVal val="visible"/>
                                      </p:to>
                                    </p:set>
                                    <p:anim calcmode="lin" valueType="num">
                                      <p:cBhvr additive="base">
                                        <p:cTn id="47" dur="500" fill="hold"/>
                                        <p:tgtEl>
                                          <p:spTgt spid="2056"/>
                                        </p:tgtEl>
                                        <p:attrNameLst>
                                          <p:attrName>ppt_x</p:attrName>
                                        </p:attrNameLst>
                                      </p:cBhvr>
                                      <p:tavLst>
                                        <p:tav tm="0">
                                          <p:val>
                                            <p:strVal val="#ppt_x"/>
                                          </p:val>
                                        </p:tav>
                                        <p:tav tm="100000">
                                          <p:val>
                                            <p:strVal val="#ppt_x"/>
                                          </p:val>
                                        </p:tav>
                                      </p:tavLst>
                                    </p:anim>
                                    <p:anim calcmode="lin" valueType="num">
                                      <p:cBhvr additive="base">
                                        <p:cTn id="48"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a:xfrm>
            <a:off x="0" y="0"/>
            <a:ext cx="4648200" cy="1143000"/>
          </a:xfrm>
        </p:spPr>
        <p:txBody>
          <a:bodyPr/>
          <a:lstStyle/>
          <a:p>
            <a:pPr eaLnBrk="1" hangingPunct="1">
              <a:defRPr/>
            </a:pPr>
            <a:r>
              <a:rPr lang="en-US" altLang="en-US" b="1" dirty="0" smtClean="0">
                <a:solidFill>
                  <a:schemeClr val="bg1"/>
                </a:solidFill>
                <a:effectLst>
                  <a:outerShdw blurRad="38100" dist="38100" dir="2700000" algn="tl">
                    <a:srgbClr val="000000">
                      <a:alpha val="43137"/>
                    </a:srgbClr>
                  </a:outerShdw>
                </a:effectLst>
              </a:rPr>
              <a:t>Force and Motion</a:t>
            </a:r>
          </a:p>
        </p:txBody>
      </p:sp>
      <p:sp>
        <p:nvSpPr>
          <p:cNvPr id="65539" name="Rectangle 3"/>
          <p:cNvSpPr>
            <a:spLocks noGrp="1" noRot="1" noChangeArrowheads="1"/>
          </p:cNvSpPr>
          <p:nvPr>
            <p:ph type="body" idx="1"/>
          </p:nvPr>
        </p:nvSpPr>
        <p:spPr>
          <a:xfrm>
            <a:off x="0" y="1143000"/>
            <a:ext cx="5029200" cy="5715000"/>
          </a:xfrm>
        </p:spPr>
        <p:txBody>
          <a:bodyPr>
            <a:normAutofit/>
          </a:bodyPr>
          <a:lstStyle/>
          <a:p>
            <a:pPr eaLnBrk="1" hangingPunct="1">
              <a:lnSpc>
                <a:spcPct val="90000"/>
              </a:lnSpc>
              <a:defRPr/>
            </a:pPr>
            <a:r>
              <a:rPr lang="en-US" altLang="en-US" sz="2800" b="1" dirty="0" smtClean="0">
                <a:solidFill>
                  <a:schemeClr val="bg1"/>
                </a:solidFill>
                <a:effectLst>
                  <a:outerShdw blurRad="38100" dist="38100" dir="2700000" algn="tl">
                    <a:srgbClr val="000000">
                      <a:alpha val="43137"/>
                    </a:srgbClr>
                  </a:outerShdw>
                </a:effectLst>
              </a:rPr>
              <a:t>A force is a push or pull that starts, stops, or changes the direction of an object.</a:t>
            </a:r>
          </a:p>
          <a:p>
            <a:pPr eaLnBrk="1" hangingPunct="1">
              <a:lnSpc>
                <a:spcPct val="90000"/>
              </a:lnSpc>
              <a:defRPr/>
            </a:pPr>
            <a:r>
              <a:rPr lang="en-US" altLang="en-US" sz="2800" b="1" dirty="0" smtClean="0">
                <a:solidFill>
                  <a:schemeClr val="bg1"/>
                </a:solidFill>
                <a:effectLst>
                  <a:outerShdw blurRad="38100" dist="38100" dir="2700000" algn="tl">
                    <a:srgbClr val="000000">
                      <a:alpha val="43137"/>
                    </a:srgbClr>
                  </a:outerShdw>
                </a:effectLst>
              </a:rPr>
              <a:t>Some examples of contact forces are gravity and  friction.</a:t>
            </a:r>
          </a:p>
          <a:p>
            <a:pPr eaLnBrk="1" hangingPunct="1">
              <a:lnSpc>
                <a:spcPct val="90000"/>
              </a:lnSpc>
              <a:defRPr/>
            </a:pPr>
            <a:r>
              <a:rPr lang="en-US" altLang="en-US" sz="2800" b="1" dirty="0" smtClean="0">
                <a:solidFill>
                  <a:schemeClr val="bg1"/>
                </a:solidFill>
                <a:effectLst>
                  <a:outerShdw blurRad="38100" dist="38100" dir="2700000" algn="tl">
                    <a:srgbClr val="000000">
                      <a:alpha val="43137"/>
                    </a:srgbClr>
                  </a:outerShdw>
                </a:effectLst>
              </a:rPr>
              <a:t>Some examples of non-contact forces are magnetism and electricity.</a:t>
            </a:r>
          </a:p>
          <a:p>
            <a:pPr eaLnBrk="1" hangingPunct="1">
              <a:lnSpc>
                <a:spcPct val="90000"/>
              </a:lnSpc>
              <a:defRPr/>
            </a:pPr>
            <a:r>
              <a:rPr lang="en-US" altLang="en-US" sz="2800" b="1" dirty="0" smtClean="0">
                <a:solidFill>
                  <a:schemeClr val="bg1"/>
                </a:solidFill>
                <a:effectLst>
                  <a:outerShdw blurRad="38100" dist="38100" dir="2700000" algn="tl">
                    <a:srgbClr val="000000">
                      <a:alpha val="43137"/>
                    </a:srgbClr>
                  </a:outerShdw>
                </a:effectLst>
              </a:rPr>
              <a:t>Gravity keeps the planets in orbit around the sun.</a:t>
            </a:r>
          </a:p>
          <a:p>
            <a:pPr eaLnBrk="1" hangingPunct="1">
              <a:lnSpc>
                <a:spcPct val="90000"/>
              </a:lnSpc>
              <a:defRPr/>
            </a:pPr>
            <a:r>
              <a:rPr lang="en-US" altLang="en-US" sz="2800" b="1" dirty="0" smtClean="0">
                <a:solidFill>
                  <a:schemeClr val="bg1"/>
                </a:solidFill>
                <a:effectLst>
                  <a:outerShdw blurRad="38100" dist="38100" dir="2700000" algn="tl">
                    <a:srgbClr val="000000">
                      <a:alpha val="43137"/>
                    </a:srgbClr>
                  </a:outerShdw>
                </a:effectLst>
              </a:rPr>
              <a:t>Friction can slow down and stop objects in motion.</a:t>
            </a:r>
          </a:p>
          <a:p>
            <a:pPr eaLnBrk="1" hangingPunct="1">
              <a:lnSpc>
                <a:spcPct val="90000"/>
              </a:lnSpc>
              <a:defRPr/>
            </a:pPr>
            <a:endParaRPr lang="en-US" altLang="en-US" sz="2800" b="1" dirty="0" smtClean="0">
              <a:solidFill>
                <a:schemeClr val="bg1"/>
              </a:solidFill>
              <a:effectLst>
                <a:outerShdw blurRad="38100" dist="38100" dir="2700000" algn="tl">
                  <a:srgbClr val="000000">
                    <a:alpha val="43137"/>
                  </a:srgbClr>
                </a:outerShdw>
              </a:effectLst>
            </a:endParaRPr>
          </a:p>
          <a:p>
            <a:pPr eaLnBrk="1" hangingPunct="1">
              <a:lnSpc>
                <a:spcPct val="90000"/>
              </a:lnSpc>
              <a:defRPr/>
            </a:pPr>
            <a:endParaRPr lang="en-US" altLang="en-US" sz="2800" b="1" dirty="0" smtClean="0">
              <a:solidFill>
                <a:schemeClr val="bg1"/>
              </a:solidFill>
              <a:effectLst>
                <a:outerShdw blurRad="38100" dist="38100" dir="2700000" algn="tl">
                  <a:srgbClr val="000000">
                    <a:alpha val="43137"/>
                  </a:srgbClr>
                </a:outerShdw>
              </a:effectLst>
            </a:endParaRPr>
          </a:p>
        </p:txBody>
      </p:sp>
      <p:pic>
        <p:nvPicPr>
          <p:cNvPr id="20482" name="Picture 2" descr="http://www.school-for-champions.com/science/images/friction-slide_kinetic.gif"/>
          <p:cNvPicPr>
            <a:picLocks noChangeAspect="1" noChangeArrowheads="1"/>
          </p:cNvPicPr>
          <p:nvPr/>
        </p:nvPicPr>
        <p:blipFill>
          <a:blip r:embed="rId2" cstate="print"/>
          <a:srcRect/>
          <a:stretch>
            <a:fillRect/>
          </a:stretch>
        </p:blipFill>
        <p:spPr bwMode="auto">
          <a:xfrm>
            <a:off x="4869820" y="0"/>
            <a:ext cx="4274180" cy="1676400"/>
          </a:xfrm>
          <a:prstGeom prst="rect">
            <a:avLst/>
          </a:prstGeom>
          <a:noFill/>
        </p:spPr>
      </p:pic>
      <p:pic>
        <p:nvPicPr>
          <p:cNvPr id="20483" name="Picture 3"/>
          <p:cNvPicPr>
            <a:picLocks noChangeAspect="1" noChangeArrowheads="1"/>
          </p:cNvPicPr>
          <p:nvPr/>
        </p:nvPicPr>
        <p:blipFill>
          <a:blip r:embed="rId3" cstate="print"/>
          <a:srcRect/>
          <a:stretch>
            <a:fillRect/>
          </a:stretch>
        </p:blipFill>
        <p:spPr bwMode="auto">
          <a:xfrm>
            <a:off x="4953000" y="1752600"/>
            <a:ext cx="4191000" cy="2357439"/>
          </a:xfrm>
          <a:prstGeom prst="rect">
            <a:avLst/>
          </a:prstGeom>
          <a:noFill/>
          <a:ln w="9525">
            <a:noFill/>
            <a:miter lim="800000"/>
            <a:headEnd/>
            <a:tailEnd/>
          </a:ln>
        </p:spPr>
      </p:pic>
      <p:pic>
        <p:nvPicPr>
          <p:cNvPr id="20485" name="Picture 5" descr="http://2.bp.blogspot.com/_w-PUo9aLUnE/TD9zWR1351I/AAAAAAAAARY/QXrCDe9L_fo/s1600/friction+pics+009.JPG"/>
          <p:cNvPicPr>
            <a:picLocks noChangeAspect="1" noChangeArrowheads="1"/>
          </p:cNvPicPr>
          <p:nvPr/>
        </p:nvPicPr>
        <p:blipFill>
          <a:blip r:embed="rId4" cstate="print"/>
          <a:srcRect/>
          <a:stretch>
            <a:fillRect/>
          </a:stretch>
        </p:blipFill>
        <p:spPr bwMode="auto">
          <a:xfrm>
            <a:off x="5334000" y="4227430"/>
            <a:ext cx="3505200" cy="263057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additive="base">
                                        <p:cTn id="7" dur="500" fill="hold"/>
                                        <p:tgtEl>
                                          <p:spTgt spid="655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5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5539">
                                            <p:txEl>
                                              <p:pRg st="1" end="1"/>
                                            </p:txEl>
                                          </p:spTgt>
                                        </p:tgtEl>
                                        <p:attrNameLst>
                                          <p:attrName>style.visibility</p:attrName>
                                        </p:attrNameLst>
                                      </p:cBhvr>
                                      <p:to>
                                        <p:strVal val="visible"/>
                                      </p:to>
                                    </p:set>
                                    <p:animEffect transition="in" filter="fade">
                                      <p:cBhvr>
                                        <p:cTn id="13" dur="1000"/>
                                        <p:tgtEl>
                                          <p:spTgt spid="65539">
                                            <p:txEl>
                                              <p:pRg st="1" end="1"/>
                                            </p:txEl>
                                          </p:spTgt>
                                        </p:tgtEl>
                                      </p:cBhvr>
                                    </p:animEffect>
                                    <p:anim calcmode="lin" valueType="num">
                                      <p:cBhvr>
                                        <p:cTn id="14" dur="1000" fill="hold"/>
                                        <p:tgtEl>
                                          <p:spTgt spid="6553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655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0482"/>
                                        </p:tgtEl>
                                        <p:attrNameLst>
                                          <p:attrName>style.visibility</p:attrName>
                                        </p:attrNameLst>
                                      </p:cBhvr>
                                      <p:to>
                                        <p:strVal val="visible"/>
                                      </p:to>
                                    </p:set>
                                    <p:anim calcmode="lin" valueType="num">
                                      <p:cBhvr additive="base">
                                        <p:cTn id="20" dur="500" fill="hold"/>
                                        <p:tgtEl>
                                          <p:spTgt spid="20482"/>
                                        </p:tgtEl>
                                        <p:attrNameLst>
                                          <p:attrName>ppt_x</p:attrName>
                                        </p:attrNameLst>
                                      </p:cBhvr>
                                      <p:tavLst>
                                        <p:tav tm="0">
                                          <p:val>
                                            <p:strVal val="#ppt_x"/>
                                          </p:val>
                                        </p:tav>
                                        <p:tav tm="100000">
                                          <p:val>
                                            <p:strVal val="#ppt_x"/>
                                          </p:val>
                                        </p:tav>
                                      </p:tavLst>
                                    </p:anim>
                                    <p:anim calcmode="lin" valueType="num">
                                      <p:cBhvr additive="base">
                                        <p:cTn id="21"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5539">
                                            <p:txEl>
                                              <p:pRg st="2" end="2"/>
                                            </p:txEl>
                                          </p:spTgt>
                                        </p:tgtEl>
                                        <p:attrNameLst>
                                          <p:attrName>style.visibility</p:attrName>
                                        </p:attrNameLst>
                                      </p:cBhvr>
                                      <p:to>
                                        <p:strVal val="visible"/>
                                      </p:to>
                                    </p:set>
                                    <p:animEffect transition="in" filter="fade">
                                      <p:cBhvr>
                                        <p:cTn id="26" dur="1000"/>
                                        <p:tgtEl>
                                          <p:spTgt spid="65539">
                                            <p:txEl>
                                              <p:pRg st="2" end="2"/>
                                            </p:txEl>
                                          </p:spTgt>
                                        </p:tgtEl>
                                      </p:cBhvr>
                                    </p:animEffect>
                                    <p:anim calcmode="lin" valueType="num">
                                      <p:cBhvr>
                                        <p:cTn id="27" dur="1000" fill="hold"/>
                                        <p:tgtEl>
                                          <p:spTgt spid="65539">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655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483"/>
                                        </p:tgtEl>
                                        <p:attrNameLst>
                                          <p:attrName>style.visibility</p:attrName>
                                        </p:attrNameLst>
                                      </p:cBhvr>
                                      <p:to>
                                        <p:strVal val="visible"/>
                                      </p:to>
                                    </p:set>
                                    <p:anim calcmode="lin" valueType="num">
                                      <p:cBhvr additive="base">
                                        <p:cTn id="33" dur="500" fill="hold"/>
                                        <p:tgtEl>
                                          <p:spTgt spid="20483"/>
                                        </p:tgtEl>
                                        <p:attrNameLst>
                                          <p:attrName>ppt_x</p:attrName>
                                        </p:attrNameLst>
                                      </p:cBhvr>
                                      <p:tavLst>
                                        <p:tav tm="0">
                                          <p:val>
                                            <p:strVal val="#ppt_x"/>
                                          </p:val>
                                        </p:tav>
                                        <p:tav tm="100000">
                                          <p:val>
                                            <p:strVal val="#ppt_x"/>
                                          </p:val>
                                        </p:tav>
                                      </p:tavLst>
                                    </p:anim>
                                    <p:anim calcmode="lin" valueType="num">
                                      <p:cBhvr additive="base">
                                        <p:cTn id="34" dur="500" fill="hold"/>
                                        <p:tgtEl>
                                          <p:spTgt spid="2048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5539">
                                            <p:txEl>
                                              <p:pRg st="3" end="3"/>
                                            </p:txEl>
                                          </p:spTgt>
                                        </p:tgtEl>
                                        <p:attrNameLst>
                                          <p:attrName>style.visibility</p:attrName>
                                        </p:attrNameLst>
                                      </p:cBhvr>
                                      <p:to>
                                        <p:strVal val="visible"/>
                                      </p:to>
                                    </p:set>
                                    <p:anim calcmode="lin" valueType="num">
                                      <p:cBhvr additive="base">
                                        <p:cTn id="39" dur="500" fill="hold"/>
                                        <p:tgtEl>
                                          <p:spTgt spid="65539">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55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5539">
                                            <p:txEl>
                                              <p:pRg st="4" end="4"/>
                                            </p:txEl>
                                          </p:spTgt>
                                        </p:tgtEl>
                                        <p:attrNameLst>
                                          <p:attrName>style.visibility</p:attrName>
                                        </p:attrNameLst>
                                      </p:cBhvr>
                                      <p:to>
                                        <p:strVal val="visible"/>
                                      </p:to>
                                    </p:set>
                                    <p:anim calcmode="lin" valueType="num">
                                      <p:cBhvr additive="base">
                                        <p:cTn id="45" dur="500" fill="hold"/>
                                        <p:tgtEl>
                                          <p:spTgt spid="65539">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55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0485"/>
                                        </p:tgtEl>
                                        <p:attrNameLst>
                                          <p:attrName>style.visibility</p:attrName>
                                        </p:attrNameLst>
                                      </p:cBhvr>
                                      <p:to>
                                        <p:strVal val="visible"/>
                                      </p:to>
                                    </p:set>
                                    <p:anim calcmode="lin" valueType="num">
                                      <p:cBhvr additive="base">
                                        <p:cTn id="51" dur="500" fill="hold"/>
                                        <p:tgtEl>
                                          <p:spTgt spid="20485"/>
                                        </p:tgtEl>
                                        <p:attrNameLst>
                                          <p:attrName>ppt_x</p:attrName>
                                        </p:attrNameLst>
                                      </p:cBhvr>
                                      <p:tavLst>
                                        <p:tav tm="0">
                                          <p:val>
                                            <p:strVal val="#ppt_x"/>
                                          </p:val>
                                        </p:tav>
                                        <p:tav tm="100000">
                                          <p:val>
                                            <p:strVal val="#ppt_x"/>
                                          </p:val>
                                        </p:tav>
                                      </p:tavLst>
                                    </p:anim>
                                    <p:anim calcmode="lin" valueType="num">
                                      <p:cBhvr additive="base">
                                        <p:cTn id="52" dur="500" fill="hold"/>
                                        <p:tgtEl>
                                          <p:spTgt spid="204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2" name="Picture 8" descr="https://encrypted-tbn1.gstatic.com/images?q=tbn:ANd9GcT_QN33w8oLgZEumoXVTYQ8e2mGYnO_wBXFNhvPuHfo0kJ0L1k8Jw"/>
          <p:cNvPicPr>
            <a:picLocks noChangeAspect="1" noChangeArrowheads="1"/>
          </p:cNvPicPr>
          <p:nvPr/>
        </p:nvPicPr>
        <p:blipFill>
          <a:blip r:embed="rId2" cstate="print"/>
          <a:srcRect/>
          <a:stretch>
            <a:fillRect/>
          </a:stretch>
        </p:blipFill>
        <p:spPr bwMode="auto">
          <a:xfrm>
            <a:off x="0" y="4572000"/>
            <a:ext cx="4082143" cy="2286000"/>
          </a:xfrm>
          <a:prstGeom prst="rect">
            <a:avLst/>
          </a:prstGeom>
          <a:noFill/>
        </p:spPr>
      </p:pic>
      <p:sp>
        <p:nvSpPr>
          <p:cNvPr id="83970" name="Rectangle 2"/>
          <p:cNvSpPr>
            <a:spLocks noGrp="1" noRot="1" noChangeArrowheads="1"/>
          </p:cNvSpPr>
          <p:nvPr>
            <p:ph type="title"/>
          </p:nvPr>
        </p:nvSpPr>
        <p:spPr/>
        <p:txBody>
          <a:bodyPr/>
          <a:lstStyle/>
          <a:p>
            <a:pPr eaLnBrk="1" hangingPunct="1">
              <a:defRPr/>
            </a:pPr>
            <a:r>
              <a:rPr lang="en-US" altLang="en-US" b="1" dirty="0" smtClean="0">
                <a:solidFill>
                  <a:schemeClr val="bg1"/>
                </a:solidFill>
                <a:effectLst>
                  <a:outerShdw blurRad="38100" dist="38100" dir="2700000" algn="tl">
                    <a:srgbClr val="000000">
                      <a:alpha val="43137"/>
                    </a:srgbClr>
                  </a:outerShdw>
                </a:effectLst>
              </a:rPr>
              <a:t>Waves, Sound, and Light</a:t>
            </a:r>
          </a:p>
        </p:txBody>
      </p:sp>
      <p:sp>
        <p:nvSpPr>
          <p:cNvPr id="83971" name="Rectangle 3"/>
          <p:cNvSpPr>
            <a:spLocks noGrp="1" noRot="1" noChangeArrowheads="1"/>
          </p:cNvSpPr>
          <p:nvPr>
            <p:ph type="body" idx="1"/>
          </p:nvPr>
        </p:nvSpPr>
        <p:spPr/>
        <p:txBody>
          <a:bodyPr/>
          <a:lstStyle/>
          <a:p>
            <a:pPr eaLnBrk="1" hangingPunct="1">
              <a:defRPr/>
            </a:pPr>
            <a:r>
              <a:rPr lang="en-US" altLang="en-US" b="1" dirty="0" smtClean="0">
                <a:solidFill>
                  <a:schemeClr val="bg1"/>
                </a:solidFill>
                <a:effectLst>
                  <a:outerShdw blurRad="38100" dist="38100" dir="2700000" algn="tl">
                    <a:srgbClr val="000000">
                      <a:alpha val="43137"/>
                    </a:srgbClr>
                  </a:outerShdw>
                </a:effectLst>
              </a:rPr>
              <a:t>Reflection occurs when a wave bounces off a surface.</a:t>
            </a:r>
          </a:p>
          <a:p>
            <a:pPr eaLnBrk="1" hangingPunct="1">
              <a:buFont typeface="Wingdings" pitchFamily="2" charset="2"/>
              <a:buNone/>
              <a:defRPr/>
            </a:pPr>
            <a:endParaRPr lang="en-US" altLang="en-US" b="1" dirty="0" smtClean="0">
              <a:solidFill>
                <a:schemeClr val="bg1"/>
              </a:solidFill>
              <a:effectLst>
                <a:outerShdw blurRad="38100" dist="38100" dir="2700000" algn="tl">
                  <a:srgbClr val="000000">
                    <a:alpha val="43137"/>
                  </a:srgbClr>
                </a:outerShdw>
              </a:effectLst>
            </a:endParaRPr>
          </a:p>
        </p:txBody>
      </p:sp>
      <p:pic>
        <p:nvPicPr>
          <p:cNvPr id="11266" name="Picture 2" descr="https://encrypted-tbn2.gstatic.com/images?q=tbn:ANd9GcQBKBHL8qu7g3a4xhJ607oZbOhX1dsIB7pGdRAVX0YAHSboO97f"/>
          <p:cNvPicPr>
            <a:picLocks noChangeAspect="1" noChangeArrowheads="1"/>
          </p:cNvPicPr>
          <p:nvPr/>
        </p:nvPicPr>
        <p:blipFill>
          <a:blip r:embed="rId3" cstate="print"/>
          <a:srcRect/>
          <a:stretch>
            <a:fillRect/>
          </a:stretch>
        </p:blipFill>
        <p:spPr bwMode="auto">
          <a:xfrm>
            <a:off x="2971800" y="2286000"/>
            <a:ext cx="3505200" cy="2515694"/>
          </a:xfrm>
          <a:prstGeom prst="rect">
            <a:avLst/>
          </a:prstGeom>
          <a:noFill/>
        </p:spPr>
      </p:pic>
      <p:pic>
        <p:nvPicPr>
          <p:cNvPr id="11268" name="Picture 4" descr="https://encrypted-tbn1.gstatic.com/images?q=tbn:ANd9GcTQMEJFnjoyzTv42nQR3AWyTBoEQ4hW9kdI12pBMuRL7syiggIu0Q"/>
          <p:cNvPicPr>
            <a:picLocks noChangeAspect="1" noChangeArrowheads="1"/>
          </p:cNvPicPr>
          <p:nvPr/>
        </p:nvPicPr>
        <p:blipFill>
          <a:blip r:embed="rId4" cstate="print"/>
          <a:srcRect/>
          <a:stretch>
            <a:fillRect/>
          </a:stretch>
        </p:blipFill>
        <p:spPr bwMode="auto">
          <a:xfrm>
            <a:off x="3048000" y="4495800"/>
            <a:ext cx="3194478" cy="2362200"/>
          </a:xfrm>
          <a:prstGeom prst="rect">
            <a:avLst/>
          </a:prstGeom>
          <a:noFill/>
        </p:spPr>
      </p:pic>
      <p:pic>
        <p:nvPicPr>
          <p:cNvPr id="11270" name="Picture 6" descr="https://encrypted-tbn2.gstatic.com/images?q=tbn:ANd9GcS17o_mGMQuGt-bgaHvkAmBe64qowZZjAUlZW_HmXnOMi4-T86U"/>
          <p:cNvPicPr>
            <a:picLocks noChangeAspect="1" noChangeArrowheads="1"/>
          </p:cNvPicPr>
          <p:nvPr/>
        </p:nvPicPr>
        <p:blipFill>
          <a:blip r:embed="rId5" cstate="print"/>
          <a:srcRect/>
          <a:stretch>
            <a:fillRect/>
          </a:stretch>
        </p:blipFill>
        <p:spPr bwMode="auto">
          <a:xfrm>
            <a:off x="5786881" y="4343400"/>
            <a:ext cx="3357119" cy="25146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 calcmode="lin" valueType="num">
                                      <p:cBhvr additive="base">
                                        <p:cTn id="7" dur="500" fill="hold"/>
                                        <p:tgtEl>
                                          <p:spTgt spid="839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9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6"/>
                                        </p:tgtEl>
                                        <p:attrNameLst>
                                          <p:attrName>style.visibility</p:attrName>
                                        </p:attrNameLst>
                                      </p:cBhvr>
                                      <p:to>
                                        <p:strVal val="visible"/>
                                      </p:to>
                                    </p:set>
                                    <p:anim calcmode="lin" valueType="num">
                                      <p:cBhvr additive="base">
                                        <p:cTn id="13" dur="500" fill="hold"/>
                                        <p:tgtEl>
                                          <p:spTgt spid="11266"/>
                                        </p:tgtEl>
                                        <p:attrNameLst>
                                          <p:attrName>ppt_x</p:attrName>
                                        </p:attrNameLst>
                                      </p:cBhvr>
                                      <p:tavLst>
                                        <p:tav tm="0">
                                          <p:val>
                                            <p:strVal val="#ppt_x"/>
                                          </p:val>
                                        </p:tav>
                                        <p:tav tm="100000">
                                          <p:val>
                                            <p:strVal val="#ppt_x"/>
                                          </p:val>
                                        </p:tav>
                                      </p:tavLst>
                                    </p:anim>
                                    <p:anim calcmode="lin" valueType="num">
                                      <p:cBhvr additive="base">
                                        <p:cTn id="14"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72"/>
                                        </p:tgtEl>
                                        <p:attrNameLst>
                                          <p:attrName>style.visibility</p:attrName>
                                        </p:attrNameLst>
                                      </p:cBhvr>
                                      <p:to>
                                        <p:strVal val="visible"/>
                                      </p:to>
                                    </p:set>
                                    <p:anim calcmode="lin" valueType="num">
                                      <p:cBhvr additive="base">
                                        <p:cTn id="19" dur="500" fill="hold"/>
                                        <p:tgtEl>
                                          <p:spTgt spid="11272"/>
                                        </p:tgtEl>
                                        <p:attrNameLst>
                                          <p:attrName>ppt_x</p:attrName>
                                        </p:attrNameLst>
                                      </p:cBhvr>
                                      <p:tavLst>
                                        <p:tav tm="0">
                                          <p:val>
                                            <p:strVal val="#ppt_x"/>
                                          </p:val>
                                        </p:tav>
                                        <p:tav tm="100000">
                                          <p:val>
                                            <p:strVal val="#ppt_x"/>
                                          </p:val>
                                        </p:tav>
                                      </p:tavLst>
                                    </p:anim>
                                    <p:anim calcmode="lin" valueType="num">
                                      <p:cBhvr additive="base">
                                        <p:cTn id="20" dur="500" fill="hold"/>
                                        <p:tgtEl>
                                          <p:spTgt spid="1127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270"/>
                                        </p:tgtEl>
                                        <p:attrNameLst>
                                          <p:attrName>style.visibility</p:attrName>
                                        </p:attrNameLst>
                                      </p:cBhvr>
                                      <p:to>
                                        <p:strVal val="visible"/>
                                      </p:to>
                                    </p:set>
                                    <p:anim calcmode="lin" valueType="num">
                                      <p:cBhvr additive="base">
                                        <p:cTn id="25" dur="500" fill="hold"/>
                                        <p:tgtEl>
                                          <p:spTgt spid="11270"/>
                                        </p:tgtEl>
                                        <p:attrNameLst>
                                          <p:attrName>ppt_x</p:attrName>
                                        </p:attrNameLst>
                                      </p:cBhvr>
                                      <p:tavLst>
                                        <p:tav tm="0">
                                          <p:val>
                                            <p:strVal val="#ppt_x"/>
                                          </p:val>
                                        </p:tav>
                                        <p:tav tm="100000">
                                          <p:val>
                                            <p:strVal val="#ppt_x"/>
                                          </p:val>
                                        </p:tav>
                                      </p:tavLst>
                                    </p:anim>
                                    <p:anim calcmode="lin" valueType="num">
                                      <p:cBhvr additive="base">
                                        <p:cTn id="26" dur="500" fill="hold"/>
                                        <p:tgtEl>
                                          <p:spTgt spid="1127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268"/>
                                        </p:tgtEl>
                                        <p:attrNameLst>
                                          <p:attrName>style.visibility</p:attrName>
                                        </p:attrNameLst>
                                      </p:cBhvr>
                                      <p:to>
                                        <p:strVal val="visible"/>
                                      </p:to>
                                    </p:set>
                                    <p:anim calcmode="lin" valueType="num">
                                      <p:cBhvr additive="base">
                                        <p:cTn id="31" dur="500" fill="hold"/>
                                        <p:tgtEl>
                                          <p:spTgt spid="11268"/>
                                        </p:tgtEl>
                                        <p:attrNameLst>
                                          <p:attrName>ppt_x</p:attrName>
                                        </p:attrNameLst>
                                      </p:cBhvr>
                                      <p:tavLst>
                                        <p:tav tm="0">
                                          <p:val>
                                            <p:strVal val="#ppt_x"/>
                                          </p:val>
                                        </p:tav>
                                        <p:tav tm="100000">
                                          <p:val>
                                            <p:strVal val="#ppt_x"/>
                                          </p:val>
                                        </p:tav>
                                      </p:tavLst>
                                    </p:anim>
                                    <p:anim calcmode="lin" valueType="num">
                                      <p:cBhvr additive="base">
                                        <p:cTn id="32"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chemeClr val="bg1"/>
                </a:solidFill>
                <a:effectLst>
                  <a:outerShdw blurRad="38100" dist="38100" dir="2700000" algn="tl">
                    <a:srgbClr val="000000">
                      <a:alpha val="43137"/>
                    </a:srgbClr>
                  </a:outerShdw>
                </a:effectLst>
              </a:rPr>
              <a:t>Reflect, Refract, Absorb</a:t>
            </a:r>
            <a:endParaRPr lang="en-US" b="1" dirty="0">
              <a:solidFill>
                <a:schemeClr val="bg1"/>
              </a:solidFill>
              <a:effectLst>
                <a:outerShdw blurRad="38100" dist="38100" dir="2700000" algn="tl">
                  <a:srgbClr val="000000">
                    <a:alpha val="43137"/>
                  </a:srgbClr>
                </a:outerShdw>
              </a:effectLst>
            </a:endParaRPr>
          </a:p>
        </p:txBody>
      </p:sp>
      <p:pic>
        <p:nvPicPr>
          <p:cNvPr id="38915" name="Picture 2" descr="http://upload.wikimedia.org/wikipedia/commons/6/63/Dispersion_prism.jpg"/>
          <p:cNvPicPr>
            <a:picLocks noChangeAspect="1" noChangeArrowheads="1"/>
          </p:cNvPicPr>
          <p:nvPr/>
        </p:nvPicPr>
        <p:blipFill>
          <a:blip r:embed="rId2" cstate="print"/>
          <a:srcRect/>
          <a:stretch>
            <a:fillRect/>
          </a:stretch>
        </p:blipFill>
        <p:spPr bwMode="auto">
          <a:xfrm>
            <a:off x="3124200" y="1524000"/>
            <a:ext cx="2895600" cy="2068513"/>
          </a:xfrm>
          <a:prstGeom prst="rect">
            <a:avLst/>
          </a:prstGeom>
          <a:noFill/>
          <a:ln w="9525">
            <a:noFill/>
            <a:miter lim="800000"/>
            <a:headEnd/>
            <a:tailEnd/>
          </a:ln>
        </p:spPr>
      </p:pic>
      <p:pic>
        <p:nvPicPr>
          <p:cNvPr id="38916" name="Picture 4" descr="http://static.ddmcdn.com/gif/light-arrow-reflection.jpg"/>
          <p:cNvPicPr>
            <a:picLocks noChangeAspect="1" noChangeArrowheads="1"/>
          </p:cNvPicPr>
          <p:nvPr/>
        </p:nvPicPr>
        <p:blipFill>
          <a:blip r:embed="rId3" cstate="print"/>
          <a:srcRect t="17583" b="25275"/>
          <a:stretch>
            <a:fillRect/>
          </a:stretch>
        </p:blipFill>
        <p:spPr bwMode="auto">
          <a:xfrm>
            <a:off x="6248400" y="1828800"/>
            <a:ext cx="2784475" cy="1447800"/>
          </a:xfrm>
          <a:prstGeom prst="rect">
            <a:avLst/>
          </a:prstGeom>
          <a:noFill/>
          <a:ln w="9525">
            <a:noFill/>
            <a:miter lim="800000"/>
            <a:headEnd/>
            <a:tailEnd/>
          </a:ln>
        </p:spPr>
      </p:pic>
      <p:pic>
        <p:nvPicPr>
          <p:cNvPr id="38917" name="Picture 6" descr="http://static.ddmcdn.com/gif/light-arrow-absorption.jpg"/>
          <p:cNvPicPr>
            <a:picLocks noChangeAspect="1" noChangeArrowheads="1"/>
          </p:cNvPicPr>
          <p:nvPr/>
        </p:nvPicPr>
        <p:blipFill>
          <a:blip r:embed="rId4" cstate="print"/>
          <a:srcRect t="17583" b="29671"/>
          <a:stretch>
            <a:fillRect/>
          </a:stretch>
        </p:blipFill>
        <p:spPr bwMode="auto">
          <a:xfrm>
            <a:off x="152400" y="1828800"/>
            <a:ext cx="2743200" cy="1371600"/>
          </a:xfrm>
          <a:prstGeom prst="rect">
            <a:avLst/>
          </a:prstGeom>
          <a:noFill/>
          <a:ln w="9525">
            <a:noFill/>
            <a:miter lim="800000"/>
            <a:headEnd/>
            <a:tailEnd/>
          </a:ln>
        </p:spPr>
      </p:pic>
      <p:sp>
        <p:nvSpPr>
          <p:cNvPr id="7" name="Rectangle 6"/>
          <p:cNvSpPr/>
          <p:nvPr/>
        </p:nvSpPr>
        <p:spPr>
          <a:xfrm>
            <a:off x="1219200" y="3276600"/>
            <a:ext cx="604653"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p>
        </p:txBody>
      </p:sp>
      <p:sp>
        <p:nvSpPr>
          <p:cNvPr id="8" name="Rectangle 7"/>
          <p:cNvSpPr/>
          <p:nvPr/>
        </p:nvSpPr>
        <p:spPr>
          <a:xfrm>
            <a:off x="4283230" y="3657600"/>
            <a:ext cx="572593"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t>
            </a:r>
          </a:p>
        </p:txBody>
      </p:sp>
      <p:sp>
        <p:nvSpPr>
          <p:cNvPr id="9" name="Rectangle 8"/>
          <p:cNvSpPr/>
          <p:nvPr/>
        </p:nvSpPr>
        <p:spPr>
          <a:xfrm>
            <a:off x="7417849" y="3352800"/>
            <a:ext cx="551754"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p>
        </p:txBody>
      </p:sp>
      <p:sp>
        <p:nvSpPr>
          <p:cNvPr id="38921" name="TextBox 9"/>
          <p:cNvSpPr txBox="1">
            <a:spLocks noChangeArrowheads="1"/>
          </p:cNvSpPr>
          <p:nvPr/>
        </p:nvSpPr>
        <p:spPr bwMode="auto">
          <a:xfrm>
            <a:off x="228600" y="4724400"/>
            <a:ext cx="8763000" cy="1077218"/>
          </a:xfrm>
          <a:prstGeom prst="rect">
            <a:avLst/>
          </a:prstGeom>
          <a:noFill/>
          <a:ln w="9525">
            <a:noFill/>
            <a:miter lim="800000"/>
            <a:headEnd/>
            <a:tailEnd/>
          </a:ln>
        </p:spPr>
        <p:txBody>
          <a:bodyPr>
            <a:spAutoFit/>
          </a:bodyPr>
          <a:lstStyle/>
          <a:p>
            <a:pPr algn="ctr"/>
            <a:r>
              <a:rPr lang="en-US" sz="3200" b="1" dirty="0">
                <a:solidFill>
                  <a:schemeClr val="bg1"/>
                </a:solidFill>
                <a:effectLst>
                  <a:outerShdw blurRad="38100" dist="38100" dir="2700000" algn="tl">
                    <a:srgbClr val="000000">
                      <a:alpha val="43137"/>
                    </a:srgbClr>
                  </a:outerShdw>
                </a:effectLst>
                <a:latin typeface="Bradley Hand ITC"/>
              </a:rPr>
              <a:t>Label the images above with the correct term concerning the motion of light waves. </a:t>
            </a:r>
          </a:p>
        </p:txBody>
      </p:sp>
      <p:sp>
        <p:nvSpPr>
          <p:cNvPr id="11" name="TextBox 10"/>
          <p:cNvSpPr txBox="1"/>
          <p:nvPr/>
        </p:nvSpPr>
        <p:spPr>
          <a:xfrm>
            <a:off x="0" y="6400800"/>
            <a:ext cx="1676400" cy="369888"/>
          </a:xfrm>
          <a:prstGeom prst="rect">
            <a:avLst/>
          </a:prstGeom>
          <a:noFill/>
        </p:spPr>
        <p:txBody>
          <a:bodyPr>
            <a:spAutoFit/>
          </a:bodyPr>
          <a:lstStyle/>
          <a:p>
            <a:pPr>
              <a:defRPr/>
            </a:pPr>
            <a:r>
              <a:rPr lang="en-US" dirty="0">
                <a:solidFill>
                  <a:schemeClr val="tx2">
                    <a:lumMod val="75000"/>
                  </a:schemeClr>
                </a:solidFill>
              </a:rPr>
              <a:t>SC.7.P.10.2</a:t>
            </a:r>
          </a:p>
        </p:txBody>
      </p:sp>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3"/>
          <p:cNvSpPr txBox="1">
            <a:spLocks noChangeArrowheads="1"/>
          </p:cNvSpPr>
          <p:nvPr/>
        </p:nvSpPr>
        <p:spPr bwMode="auto">
          <a:xfrm>
            <a:off x="238125" y="76200"/>
            <a:ext cx="8667750" cy="584775"/>
          </a:xfrm>
          <a:prstGeom prst="rect">
            <a:avLst/>
          </a:prstGeom>
          <a:noFill/>
          <a:ln w="9525">
            <a:noFill/>
            <a:miter lim="800000"/>
            <a:headEnd/>
            <a:tailEnd/>
          </a:ln>
        </p:spPr>
        <p:txBody>
          <a:bodyPr>
            <a:spAutoFit/>
          </a:bodyPr>
          <a:lstStyle/>
          <a:p>
            <a:pPr algn="ctr"/>
            <a:r>
              <a:rPr lang="en-US" sz="3200" b="1" dirty="0">
                <a:solidFill>
                  <a:schemeClr val="bg1"/>
                </a:solidFill>
                <a:effectLst>
                  <a:outerShdw blurRad="38100" dist="38100" dir="2700000" algn="tl">
                    <a:srgbClr val="000000">
                      <a:alpha val="43137"/>
                    </a:srgbClr>
                  </a:outerShdw>
                </a:effectLst>
              </a:rPr>
              <a:t>What are the three ways heat is transferred</a:t>
            </a:r>
          </a:p>
        </p:txBody>
      </p:sp>
      <p:sp>
        <p:nvSpPr>
          <p:cNvPr id="13315" name="TextBox 4"/>
          <p:cNvSpPr txBox="1">
            <a:spLocks noChangeArrowheads="1"/>
          </p:cNvSpPr>
          <p:nvPr/>
        </p:nvSpPr>
        <p:spPr bwMode="auto">
          <a:xfrm>
            <a:off x="-3175" y="1127125"/>
            <a:ext cx="9144000" cy="5293757"/>
          </a:xfrm>
          <a:prstGeom prst="rect">
            <a:avLst/>
          </a:prstGeom>
          <a:noFill/>
          <a:ln w="9525">
            <a:noFill/>
            <a:miter lim="800000"/>
            <a:headEnd/>
            <a:tailEnd/>
          </a:ln>
        </p:spPr>
        <p:txBody>
          <a:bodyPr>
            <a:spAutoFit/>
          </a:bodyPr>
          <a:lstStyle/>
          <a:p>
            <a:pPr marL="285750" indent="-285750">
              <a:buFont typeface="Arial" pitchFamily="34" charset="0"/>
              <a:buChar char="•"/>
            </a:pPr>
            <a:r>
              <a:rPr lang="en-US" sz="2600" b="1" dirty="0">
                <a:solidFill>
                  <a:srgbClr val="FFFF00"/>
                </a:solidFill>
                <a:effectLst>
                  <a:outerShdw blurRad="38100" dist="38100" dir="2700000" algn="tl">
                    <a:srgbClr val="000000">
                      <a:alpha val="43137"/>
                    </a:srgbClr>
                  </a:outerShdw>
                </a:effectLst>
              </a:rPr>
              <a:t>Convection</a:t>
            </a:r>
          </a:p>
          <a:p>
            <a:pPr marL="742950" lvl="1" indent="-285750">
              <a:buFont typeface="Arial" pitchFamily="34" charset="0"/>
              <a:buChar char="•"/>
            </a:pPr>
            <a:r>
              <a:rPr lang="en-US" sz="2600" b="1" dirty="0">
                <a:solidFill>
                  <a:schemeClr val="bg1"/>
                </a:solidFill>
                <a:effectLst>
                  <a:outerShdw blurRad="38100" dist="38100" dir="2700000" algn="tl">
                    <a:srgbClr val="000000">
                      <a:alpha val="43137"/>
                    </a:srgbClr>
                  </a:outerShdw>
                </a:effectLst>
              </a:rPr>
              <a:t>The heat transfer that occurs only in fluids such as air and water.</a:t>
            </a:r>
          </a:p>
          <a:p>
            <a:pPr marL="742950" lvl="1" indent="-285750">
              <a:buFont typeface="Arial" pitchFamily="34" charset="0"/>
              <a:buChar char="•"/>
            </a:pPr>
            <a:r>
              <a:rPr lang="en-US" sz="2600" b="1" dirty="0">
                <a:solidFill>
                  <a:schemeClr val="bg1"/>
                </a:solidFill>
                <a:effectLst>
                  <a:outerShdw blurRad="38100" dist="38100" dir="2700000" algn="tl">
                    <a:srgbClr val="000000">
                      <a:alpha val="43137"/>
                    </a:srgbClr>
                  </a:outerShdw>
                </a:effectLst>
              </a:rPr>
              <a:t>Convection currents- warmer less dense material rises, cooler more dense material falls</a:t>
            </a:r>
          </a:p>
          <a:p>
            <a:pPr marL="285750" indent="-285750">
              <a:buFont typeface="Arial" pitchFamily="34" charset="0"/>
              <a:buChar char="•"/>
            </a:pPr>
            <a:r>
              <a:rPr lang="en-US" sz="2600" b="1" dirty="0">
                <a:solidFill>
                  <a:srgbClr val="FFFF00"/>
                </a:solidFill>
                <a:effectLst>
                  <a:outerShdw blurRad="38100" dist="38100" dir="2700000" algn="tl">
                    <a:srgbClr val="000000">
                      <a:alpha val="43137"/>
                    </a:srgbClr>
                  </a:outerShdw>
                </a:effectLst>
              </a:rPr>
              <a:t>Conduction</a:t>
            </a:r>
          </a:p>
          <a:p>
            <a:pPr marL="742950" lvl="1" indent="-285750">
              <a:buFont typeface="Arial" pitchFamily="34" charset="0"/>
              <a:buChar char="•"/>
            </a:pPr>
            <a:r>
              <a:rPr lang="en-US" sz="2600" b="1" dirty="0">
                <a:solidFill>
                  <a:schemeClr val="bg1"/>
                </a:solidFill>
                <a:effectLst>
                  <a:outerShdw blurRad="38100" dist="38100" dir="2700000" algn="tl">
                    <a:srgbClr val="000000">
                      <a:alpha val="43137"/>
                    </a:srgbClr>
                  </a:outerShdw>
                </a:effectLst>
              </a:rPr>
              <a:t>Transfers heat from one particle of matter to another within or between two objects.</a:t>
            </a:r>
          </a:p>
          <a:p>
            <a:pPr marL="742950" lvl="1" indent="-285750">
              <a:buFont typeface="Arial" pitchFamily="34" charset="0"/>
              <a:buChar char="•"/>
            </a:pPr>
            <a:r>
              <a:rPr lang="en-US" sz="2600" b="1" dirty="0">
                <a:solidFill>
                  <a:schemeClr val="bg1"/>
                </a:solidFill>
                <a:effectLst>
                  <a:outerShdw blurRad="38100" dist="38100" dir="2700000" algn="tl">
                    <a:srgbClr val="000000">
                      <a:alpha val="43137"/>
                    </a:srgbClr>
                  </a:outerShdw>
                </a:effectLst>
              </a:rPr>
              <a:t>Touch</a:t>
            </a:r>
          </a:p>
          <a:p>
            <a:pPr marL="285750" indent="-285750">
              <a:buFont typeface="Arial" pitchFamily="34" charset="0"/>
              <a:buChar char="•"/>
            </a:pPr>
            <a:r>
              <a:rPr lang="en-US" sz="2600" b="1" dirty="0">
                <a:solidFill>
                  <a:srgbClr val="FFFF00"/>
                </a:solidFill>
                <a:effectLst>
                  <a:outerShdw blurRad="38100" dist="38100" dir="2700000" algn="tl">
                    <a:srgbClr val="000000">
                      <a:alpha val="43137"/>
                    </a:srgbClr>
                  </a:outerShdw>
                </a:effectLst>
              </a:rPr>
              <a:t>Radiation</a:t>
            </a:r>
          </a:p>
          <a:p>
            <a:pPr marL="742950" lvl="1" indent="-285750">
              <a:buFont typeface="Arial" pitchFamily="34" charset="0"/>
              <a:buChar char="•"/>
            </a:pPr>
            <a:r>
              <a:rPr lang="en-US" sz="2600" b="1" dirty="0">
                <a:solidFill>
                  <a:schemeClr val="bg1"/>
                </a:solidFill>
                <a:effectLst>
                  <a:outerShdw blurRad="38100" dist="38100" dir="2700000" algn="tl">
                    <a:srgbClr val="000000">
                      <a:alpha val="43137"/>
                    </a:srgbClr>
                  </a:outerShdw>
                </a:effectLst>
              </a:rPr>
              <a:t>The transfer of energy  by electromagnetic waves.</a:t>
            </a:r>
          </a:p>
          <a:p>
            <a:pPr marL="742950" lvl="1" indent="-285750">
              <a:buFont typeface="Arial" pitchFamily="34" charset="0"/>
              <a:buChar char="•"/>
            </a:pPr>
            <a:r>
              <a:rPr lang="en-US" sz="2600" b="1" dirty="0">
                <a:solidFill>
                  <a:schemeClr val="bg1"/>
                </a:solidFill>
                <a:effectLst>
                  <a:outerShdw blurRad="38100" dist="38100" dir="2700000" algn="tl">
                    <a:srgbClr val="000000">
                      <a:alpha val="43137"/>
                    </a:srgbClr>
                  </a:outerShdw>
                </a:effectLst>
              </a:rPr>
              <a:t>Does not need matter to transfer, can transfer through space.</a:t>
            </a:r>
          </a:p>
        </p:txBody>
      </p:sp>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anim calcmode="lin" valueType="num">
                                      <p:cBhvr additive="base">
                                        <p:cTn id="11"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31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anim calcmode="lin" valueType="num">
                                      <p:cBhvr additive="base">
                                        <p:cTn id="15"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3315">
                                            <p:txEl>
                                              <p:pRg st="3" end="3"/>
                                            </p:txEl>
                                          </p:spTgt>
                                        </p:tgtEl>
                                        <p:attrNameLst>
                                          <p:attrName>style.visibility</p:attrName>
                                        </p:attrNameLst>
                                      </p:cBhvr>
                                      <p:to>
                                        <p:strVal val="visible"/>
                                      </p:to>
                                    </p:set>
                                    <p:anim calcmode="lin" valueType="num">
                                      <p:cBhvr additive="base">
                                        <p:cTn id="21"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31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3315">
                                            <p:txEl>
                                              <p:pRg st="4" end="4"/>
                                            </p:txEl>
                                          </p:spTgt>
                                        </p:tgtEl>
                                        <p:attrNameLst>
                                          <p:attrName>style.visibility</p:attrName>
                                        </p:attrNameLst>
                                      </p:cBhvr>
                                      <p:to>
                                        <p:strVal val="visible"/>
                                      </p:to>
                                    </p:set>
                                    <p:anim calcmode="lin" valueType="num">
                                      <p:cBhvr additive="base">
                                        <p:cTn id="25"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3315">
                                            <p:txEl>
                                              <p:pRg st="5" end="5"/>
                                            </p:txEl>
                                          </p:spTgt>
                                        </p:tgtEl>
                                        <p:attrNameLst>
                                          <p:attrName>style.visibility</p:attrName>
                                        </p:attrNameLst>
                                      </p:cBhvr>
                                      <p:to>
                                        <p:strVal val="visible"/>
                                      </p:to>
                                    </p:set>
                                    <p:anim calcmode="lin" valueType="num">
                                      <p:cBhvr additive="base">
                                        <p:cTn id="29"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3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228600" y="228600"/>
            <a:ext cx="3124200" cy="6488723"/>
          </a:xfrm>
          <a:prstGeom prst="rect">
            <a:avLst/>
          </a:prstGeom>
          <a:noFill/>
          <a:ln w="9525">
            <a:noFill/>
            <a:miter lim="800000"/>
            <a:headEnd/>
            <a:tailEnd/>
          </a:ln>
        </p:spPr>
      </p:pic>
      <p:sp>
        <p:nvSpPr>
          <p:cNvPr id="2" name="Title 1"/>
          <p:cNvSpPr>
            <a:spLocks noGrp="1"/>
          </p:cNvSpPr>
          <p:nvPr>
            <p:ph type="title"/>
          </p:nvPr>
        </p:nvSpPr>
        <p:spPr>
          <a:xfrm>
            <a:off x="1371600" y="152400"/>
            <a:ext cx="6400800" cy="762000"/>
          </a:xfrm>
        </p:spPr>
        <p:txBody>
          <a:bodyPr>
            <a:normAutofit fontScale="90000"/>
          </a:bodyPr>
          <a:lstStyle/>
          <a:p>
            <a:pPr eaLnBrk="1" hangingPunct="1">
              <a:defRPr/>
            </a:pPr>
            <a:r>
              <a:rPr lang="en-US" dirty="0" smtClean="0">
                <a:solidFill>
                  <a:schemeClr val="bg1"/>
                </a:solidFill>
              </a:rPr>
              <a:t>HEAT/Thermal energy transfer</a:t>
            </a:r>
          </a:p>
        </p:txBody>
      </p:sp>
      <p:sp>
        <p:nvSpPr>
          <p:cNvPr id="3" name="Content Placeholder 2"/>
          <p:cNvSpPr>
            <a:spLocks noGrp="1"/>
          </p:cNvSpPr>
          <p:nvPr>
            <p:ph idx="1"/>
          </p:nvPr>
        </p:nvSpPr>
        <p:spPr>
          <a:xfrm>
            <a:off x="6172200" y="1143000"/>
            <a:ext cx="2817813" cy="5715000"/>
          </a:xfrm>
        </p:spPr>
        <p:txBody>
          <a:bodyPr/>
          <a:lstStyle/>
          <a:p>
            <a:pPr eaLnBrk="1" hangingPunct="1">
              <a:defRPr/>
            </a:pPr>
            <a:r>
              <a:rPr lang="en-US" sz="2800" b="1" dirty="0" smtClean="0">
                <a:solidFill>
                  <a:srgbClr val="FFFF00"/>
                </a:solidFill>
                <a:effectLst>
                  <a:outerShdw blurRad="38100" dist="38100" dir="2700000" algn="tl">
                    <a:srgbClr val="000000">
                      <a:alpha val="43137"/>
                    </a:srgbClr>
                  </a:outerShdw>
                </a:effectLst>
              </a:rPr>
              <a:t>Heat is the transfer of energy from a warmer object to a cooler object.</a:t>
            </a:r>
          </a:p>
          <a:p>
            <a:pPr eaLnBrk="1" hangingPunct="1">
              <a:defRPr/>
            </a:pPr>
            <a:r>
              <a:rPr lang="en-US" sz="2800" b="1" dirty="0" smtClean="0">
                <a:solidFill>
                  <a:schemeClr val="bg1"/>
                </a:solidFill>
                <a:effectLst>
                  <a:outerShdw blurRad="38100" dist="38100" dir="2700000" algn="tl">
                    <a:srgbClr val="000000">
                      <a:alpha val="43137"/>
                    </a:srgbClr>
                  </a:outerShdw>
                </a:effectLst>
              </a:rPr>
              <a:t>Heat will continue to transfer until both objects are the same temperature.</a:t>
            </a:r>
          </a:p>
        </p:txBody>
      </p:sp>
      <p:grpSp>
        <p:nvGrpSpPr>
          <p:cNvPr id="4" name="Group 5"/>
          <p:cNvGrpSpPr>
            <a:grpSpLocks/>
          </p:cNvGrpSpPr>
          <p:nvPr/>
        </p:nvGrpSpPr>
        <p:grpSpPr bwMode="auto">
          <a:xfrm>
            <a:off x="3417888" y="762000"/>
            <a:ext cx="2754312" cy="5829300"/>
            <a:chOff x="3418609" y="762000"/>
            <a:chExt cx="2753591" cy="5829300"/>
          </a:xfrm>
        </p:grpSpPr>
        <p:sp>
          <p:nvSpPr>
            <p:cNvPr id="11270" name="Left Arrow 3"/>
            <p:cNvSpPr>
              <a:spLocks noChangeArrowheads="1"/>
            </p:cNvSpPr>
            <p:nvPr/>
          </p:nvSpPr>
          <p:spPr bwMode="auto">
            <a:xfrm>
              <a:off x="3418609" y="2708564"/>
              <a:ext cx="838200" cy="1905000"/>
            </a:xfrm>
            <a:prstGeom prst="leftArrow">
              <a:avLst>
                <a:gd name="adj1" fmla="val 50000"/>
                <a:gd name="adj2" fmla="val 50000"/>
              </a:avLst>
            </a:prstGeom>
            <a:solidFill>
              <a:schemeClr val="accent1"/>
            </a:solidFill>
            <a:ln w="9525" algn="ctr">
              <a:solidFill>
                <a:schemeClr val="tx1"/>
              </a:solidFill>
              <a:round/>
              <a:headEnd/>
              <a:tailEnd/>
            </a:ln>
          </p:spPr>
          <p:txBody>
            <a:bodyPr/>
            <a:lstStyle/>
            <a:p>
              <a:endParaRPr lang="en-US"/>
            </a:p>
          </p:txBody>
        </p:sp>
        <p:sp>
          <p:nvSpPr>
            <p:cNvPr id="11271" name="Rectangle 4"/>
            <p:cNvSpPr>
              <a:spLocks noChangeArrowheads="1"/>
            </p:cNvSpPr>
            <p:nvPr/>
          </p:nvSpPr>
          <p:spPr bwMode="auto">
            <a:xfrm>
              <a:off x="4038600" y="762000"/>
              <a:ext cx="2133600" cy="5829300"/>
            </a:xfrm>
            <a:prstGeom prst="rect">
              <a:avLst/>
            </a:prstGeom>
            <a:solidFill>
              <a:schemeClr val="accent1"/>
            </a:solidFill>
            <a:ln w="9525" algn="ctr">
              <a:solidFill>
                <a:schemeClr val="tx1"/>
              </a:solidFill>
              <a:round/>
              <a:headEnd/>
              <a:tailEnd/>
            </a:ln>
          </p:spPr>
          <p:txBody>
            <a:bodyPr/>
            <a:lstStyle/>
            <a:p>
              <a:pPr marL="342900" indent="-342900">
                <a:buFont typeface="Tahoma" pitchFamily="34" charset="0"/>
                <a:buAutoNum type="arabicPeriod"/>
              </a:pPr>
              <a:r>
                <a:rPr lang="en-US" sz="1900" dirty="0">
                  <a:solidFill>
                    <a:schemeClr val="bg1"/>
                  </a:solidFill>
                </a:rPr>
                <a:t>The warm air from the room is transferring to the cooler water. </a:t>
              </a:r>
            </a:p>
            <a:p>
              <a:pPr marL="342900" indent="-342900">
                <a:buFont typeface="Tahoma" pitchFamily="34" charset="0"/>
                <a:buAutoNum type="arabicPeriod"/>
              </a:pPr>
              <a:r>
                <a:rPr lang="en-US" sz="1900" dirty="0">
                  <a:solidFill>
                    <a:schemeClr val="bg1"/>
                  </a:solidFill>
                </a:rPr>
                <a:t>The water is transferring thermal energy to the cooler ice.</a:t>
              </a:r>
            </a:p>
            <a:p>
              <a:pPr marL="342900" indent="-342900">
                <a:buFont typeface="Tahoma" pitchFamily="34" charset="0"/>
                <a:buAutoNum type="arabicPeriod"/>
              </a:pPr>
              <a:r>
                <a:rPr lang="en-US" sz="1900" dirty="0">
                  <a:solidFill>
                    <a:schemeClr val="bg1"/>
                  </a:solidFill>
                </a:rPr>
                <a:t>These transfers of energy from warm to cool will continue until the ice is melted and the water is the same temperature as the room.</a:t>
              </a:r>
            </a:p>
          </p:txBody>
        </p:sp>
      </p:grpSp>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pPr eaLnBrk="1" hangingPunct="1"/>
            <a:r>
              <a:rPr lang="en-US" altLang="en-US" b="1" dirty="0" smtClean="0">
                <a:solidFill>
                  <a:srgbClr val="FF0000"/>
                </a:solidFill>
              </a:rPr>
              <a:t>Sample Question </a:t>
            </a:r>
          </a:p>
        </p:txBody>
      </p:sp>
      <p:sp>
        <p:nvSpPr>
          <p:cNvPr id="5" name="Content Placeholder 4"/>
          <p:cNvSpPr>
            <a:spLocks noGrp="1"/>
          </p:cNvSpPr>
          <p:nvPr>
            <p:ph sz="quarter" idx="1"/>
          </p:nvPr>
        </p:nvSpPr>
        <p:spPr>
          <a:xfrm>
            <a:off x="301625" y="1527175"/>
            <a:ext cx="8504238" cy="4572000"/>
          </a:xfrm>
        </p:spPr>
        <p:txBody>
          <a:bodyPr/>
          <a:lstStyle/>
          <a:p>
            <a:pPr eaLnBrk="1" hangingPunct="1">
              <a:buFont typeface="Wingdings 2" pitchFamily="18" charset="2"/>
              <a:buNone/>
              <a:defRPr/>
            </a:pPr>
            <a:r>
              <a:rPr lang="en-US" altLang="en-US" b="1" dirty="0" smtClean="0">
                <a:solidFill>
                  <a:schemeClr val="bg1"/>
                </a:solidFill>
                <a:effectLst>
                  <a:outerShdw blurRad="38100" dist="38100" dir="2700000" algn="tl">
                    <a:srgbClr val="000000">
                      <a:alpha val="43137"/>
                    </a:srgbClr>
                  </a:outerShdw>
                </a:effectLst>
                <a:ea typeface="ＭＳ Ｐゴシック" pitchFamily="34" charset="-128"/>
              </a:rPr>
              <a:t>What is the source of energy used in photosynthesis?</a:t>
            </a:r>
          </a:p>
          <a:p>
            <a:pPr lvl="1" eaLnBrk="1" hangingPunct="1">
              <a:buFont typeface="Wingdings" pitchFamily="2" charset="2"/>
              <a:buNone/>
              <a:defRPr/>
            </a:pPr>
            <a:r>
              <a:rPr lang="en-US" altLang="en-US" b="1" dirty="0" smtClean="0">
                <a:solidFill>
                  <a:schemeClr val="bg1"/>
                </a:solidFill>
                <a:effectLst>
                  <a:outerShdw blurRad="38100" dist="38100" dir="2700000" algn="tl">
                    <a:srgbClr val="000000">
                      <a:alpha val="43137"/>
                    </a:srgbClr>
                  </a:outerShdw>
                </a:effectLst>
                <a:ea typeface="ＭＳ Ｐゴシック" pitchFamily="34" charset="-128"/>
              </a:rPr>
              <a:t>A. Glucose</a:t>
            </a:r>
          </a:p>
          <a:p>
            <a:pPr lvl="1" eaLnBrk="1" hangingPunct="1">
              <a:buFont typeface="Wingdings" pitchFamily="2" charset="2"/>
              <a:buNone/>
              <a:defRPr/>
            </a:pPr>
            <a:r>
              <a:rPr lang="en-US" altLang="en-US" b="1" dirty="0" smtClean="0">
                <a:solidFill>
                  <a:schemeClr val="bg1"/>
                </a:solidFill>
                <a:effectLst>
                  <a:outerShdw blurRad="38100" dist="38100" dir="2700000" algn="tl">
                    <a:srgbClr val="000000">
                      <a:alpha val="43137"/>
                    </a:srgbClr>
                  </a:outerShdw>
                </a:effectLst>
                <a:ea typeface="ＭＳ Ｐゴシック" pitchFamily="34" charset="-128"/>
              </a:rPr>
              <a:t>B. Sunlight</a:t>
            </a:r>
          </a:p>
          <a:p>
            <a:pPr lvl="1" eaLnBrk="1" hangingPunct="1">
              <a:buFont typeface="Wingdings" pitchFamily="2" charset="2"/>
              <a:buNone/>
              <a:defRPr/>
            </a:pPr>
            <a:r>
              <a:rPr lang="en-US" altLang="en-US" b="1" dirty="0" smtClean="0">
                <a:solidFill>
                  <a:schemeClr val="bg1"/>
                </a:solidFill>
                <a:effectLst>
                  <a:outerShdw blurRad="38100" dist="38100" dir="2700000" algn="tl">
                    <a:srgbClr val="000000">
                      <a:alpha val="43137"/>
                    </a:srgbClr>
                  </a:outerShdw>
                </a:effectLst>
                <a:ea typeface="ＭＳ Ｐゴシック" pitchFamily="34" charset="-128"/>
              </a:rPr>
              <a:t>C. Chlorophyll</a:t>
            </a:r>
          </a:p>
          <a:p>
            <a:pPr lvl="1" eaLnBrk="1" hangingPunct="1">
              <a:buFont typeface="Wingdings" pitchFamily="2" charset="2"/>
              <a:buNone/>
              <a:defRPr/>
            </a:pPr>
            <a:r>
              <a:rPr lang="en-US" altLang="en-US" b="1" dirty="0" smtClean="0">
                <a:solidFill>
                  <a:schemeClr val="bg1"/>
                </a:solidFill>
                <a:effectLst>
                  <a:outerShdw blurRad="38100" dist="38100" dir="2700000" algn="tl">
                    <a:srgbClr val="000000">
                      <a:alpha val="43137"/>
                    </a:srgbClr>
                  </a:outerShdw>
                </a:effectLst>
                <a:ea typeface="ＭＳ Ｐゴシック" pitchFamily="34" charset="-128"/>
              </a:rPr>
              <a:t>D. DNA</a:t>
            </a:r>
          </a:p>
        </p:txBody>
      </p:sp>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
                                            <p:txEl>
                                              <p:pRg st="2" end="2"/>
                                            </p:txEl>
                                          </p:spTgt>
                                        </p:tgtEl>
                                        <p:attrNameLst>
                                          <p:attrName>style.fontStyle</p:attrName>
                                        </p:attrNameLst>
                                      </p:cBhvr>
                                      <p:to>
                                        <p:strVal val="normal"/>
                                      </p:to>
                                    </p:set>
                                    <p:set>
                                      <p:cBhvr override="childStyle">
                                        <p:cTn id="7" dur="indefinite"/>
                                        <p:tgtEl>
                                          <p:spTgt spid="5">
                                            <p:txEl>
                                              <p:pRg st="2" end="2"/>
                                            </p:txEl>
                                          </p:spTgt>
                                        </p:tgtEl>
                                        <p:attrNameLst>
                                          <p:attrName>style.fontWeight</p:attrName>
                                        </p:attrNameLst>
                                      </p:cBhvr>
                                      <p:to>
                                        <p:strVal val="bold"/>
                                      </p:to>
                                    </p:set>
                                    <p:set>
                                      <p:cBhvr override="childStyle">
                                        <p:cTn id="8" dur="indefinite"/>
                                        <p:tgtEl>
                                          <p:spTgt spid="5">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altLang="en-US" b="1" dirty="0" smtClean="0">
                <a:solidFill>
                  <a:srgbClr val="FF0000"/>
                </a:solidFill>
              </a:rPr>
              <a:t>Sample Question </a:t>
            </a:r>
          </a:p>
        </p:txBody>
      </p:sp>
      <p:sp>
        <p:nvSpPr>
          <p:cNvPr id="43011" name="TextBox 2"/>
          <p:cNvSpPr txBox="1">
            <a:spLocks noChangeArrowheads="1"/>
          </p:cNvSpPr>
          <p:nvPr/>
        </p:nvSpPr>
        <p:spPr bwMode="auto">
          <a:xfrm>
            <a:off x="228600" y="1600200"/>
            <a:ext cx="8686800" cy="2954338"/>
          </a:xfrm>
          <a:prstGeom prst="rect">
            <a:avLst/>
          </a:prstGeom>
          <a:noFill/>
          <a:ln w="9525">
            <a:noFill/>
            <a:miter lim="800000"/>
            <a:headEnd/>
            <a:tailEnd/>
          </a:ln>
        </p:spPr>
        <p:txBody>
          <a:bodyPr>
            <a:spAutoFit/>
          </a:bodyPr>
          <a:lstStyle/>
          <a:p>
            <a:pPr eaLnBrk="1" hangingPunct="1">
              <a:defRPr/>
            </a:pPr>
            <a:r>
              <a:rPr lang="en-US" altLang="en-US" sz="2800" b="1" dirty="0">
                <a:solidFill>
                  <a:schemeClr val="bg1"/>
                </a:solidFill>
                <a:effectLst>
                  <a:outerShdw blurRad="38100" dist="38100" dir="2700000" algn="tl">
                    <a:srgbClr val="000000">
                      <a:alpha val="43137"/>
                    </a:srgbClr>
                  </a:outerShdw>
                </a:effectLst>
                <a:latin typeface="Georgia" pitchFamily="18" charset="0"/>
                <a:ea typeface="ＭＳ Ｐゴシック" pitchFamily="34" charset="-128"/>
              </a:rPr>
              <a:t>What type of radiation represents the color spectrum seen on Earth?</a:t>
            </a:r>
          </a:p>
          <a:p>
            <a:pPr eaLnBrk="1" hangingPunct="1">
              <a:defRPr/>
            </a:pPr>
            <a:r>
              <a:rPr lang="en-US" altLang="en-US" sz="2800" b="1" dirty="0">
                <a:solidFill>
                  <a:schemeClr val="bg1"/>
                </a:solidFill>
                <a:effectLst>
                  <a:outerShdw blurRad="38100" dist="38100" dir="2700000" algn="tl">
                    <a:srgbClr val="000000">
                      <a:alpha val="43137"/>
                    </a:srgbClr>
                  </a:outerShdw>
                </a:effectLst>
                <a:latin typeface="Georgia" pitchFamily="18" charset="0"/>
                <a:ea typeface="ＭＳ Ｐゴシック" pitchFamily="34" charset="-128"/>
              </a:rPr>
              <a:t>	A. gamma rays</a:t>
            </a:r>
          </a:p>
          <a:p>
            <a:pPr eaLnBrk="1" hangingPunct="1">
              <a:defRPr/>
            </a:pPr>
            <a:r>
              <a:rPr lang="en-US" altLang="en-US" sz="2800" b="1" dirty="0">
                <a:solidFill>
                  <a:schemeClr val="bg1"/>
                </a:solidFill>
                <a:effectLst>
                  <a:outerShdw blurRad="38100" dist="38100" dir="2700000" algn="tl">
                    <a:srgbClr val="000000">
                      <a:alpha val="43137"/>
                    </a:srgbClr>
                  </a:outerShdw>
                </a:effectLst>
                <a:latin typeface="Georgia" pitchFamily="18" charset="0"/>
                <a:ea typeface="ＭＳ Ｐゴシック" pitchFamily="34" charset="-128"/>
              </a:rPr>
              <a:t>	B. infrared</a:t>
            </a:r>
          </a:p>
          <a:p>
            <a:pPr eaLnBrk="1" hangingPunct="1">
              <a:defRPr/>
            </a:pPr>
            <a:r>
              <a:rPr lang="en-US" altLang="en-US" sz="2800" b="1" dirty="0">
                <a:solidFill>
                  <a:schemeClr val="bg1"/>
                </a:solidFill>
                <a:effectLst>
                  <a:outerShdw blurRad="38100" dist="38100" dir="2700000" algn="tl">
                    <a:srgbClr val="000000">
                      <a:alpha val="43137"/>
                    </a:srgbClr>
                  </a:outerShdw>
                </a:effectLst>
                <a:latin typeface="Georgia" pitchFamily="18" charset="0"/>
                <a:ea typeface="ＭＳ Ｐゴシック" pitchFamily="34" charset="-128"/>
              </a:rPr>
              <a:t>	C. visible</a:t>
            </a:r>
          </a:p>
          <a:p>
            <a:pPr eaLnBrk="1" hangingPunct="1">
              <a:defRPr/>
            </a:pPr>
            <a:r>
              <a:rPr lang="en-US" altLang="en-US" sz="2800" b="1" dirty="0">
                <a:solidFill>
                  <a:schemeClr val="bg1"/>
                </a:solidFill>
                <a:effectLst>
                  <a:outerShdw blurRad="38100" dist="38100" dir="2700000" algn="tl">
                    <a:srgbClr val="000000">
                      <a:alpha val="43137"/>
                    </a:srgbClr>
                  </a:outerShdw>
                </a:effectLst>
                <a:latin typeface="Georgia" pitchFamily="18" charset="0"/>
                <a:ea typeface="ＭＳ Ｐゴシック" pitchFamily="34" charset="-128"/>
              </a:rPr>
              <a:t>	D. X-ray</a:t>
            </a:r>
            <a:endParaRPr lang="en-US" altLang="en-US" b="1" dirty="0">
              <a:solidFill>
                <a:schemeClr val="bg1"/>
              </a:solidFill>
              <a:effectLst>
                <a:outerShdw blurRad="38100" dist="38100" dir="2700000" algn="tl">
                  <a:srgbClr val="000000">
                    <a:alpha val="43137"/>
                  </a:srgbClr>
                </a:outerShdw>
              </a:effectLst>
              <a:latin typeface="Georgia" pitchFamily="18" charset="0"/>
              <a:ea typeface="ＭＳ Ｐゴシック" pitchFamily="34" charset="-128"/>
            </a:endParaRPr>
          </a:p>
          <a:p>
            <a:pPr eaLnBrk="1" hangingPunct="1">
              <a:defRPr/>
            </a:pPr>
            <a:endParaRPr lang="en-US" altLang="en-US" b="1" dirty="0">
              <a:solidFill>
                <a:schemeClr val="bg1"/>
              </a:solidFill>
              <a:effectLst>
                <a:outerShdw blurRad="38100" dist="38100" dir="2700000" algn="tl">
                  <a:srgbClr val="000000">
                    <a:alpha val="43137"/>
                  </a:srgbClr>
                </a:outerShdw>
              </a:effectLst>
              <a:latin typeface="Georgia" pitchFamily="18" charset="0"/>
              <a:ea typeface="ＭＳ Ｐゴシック"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43011">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title"/>
          </p:nvPr>
        </p:nvSpPr>
        <p:spPr/>
        <p:txBody>
          <a:bodyPr/>
          <a:lstStyle/>
          <a:p>
            <a:pPr eaLnBrk="1" hangingPunct="1"/>
            <a:r>
              <a:rPr lang="en-US" altLang="en-US" b="1" dirty="0" smtClean="0">
                <a:solidFill>
                  <a:srgbClr val="FF0000"/>
                </a:solidFill>
              </a:rPr>
              <a:t>Sample Question </a:t>
            </a:r>
          </a:p>
        </p:txBody>
      </p:sp>
      <p:sp>
        <p:nvSpPr>
          <p:cNvPr id="46083" name="TextBox 4"/>
          <p:cNvSpPr txBox="1">
            <a:spLocks noChangeArrowheads="1"/>
          </p:cNvSpPr>
          <p:nvPr/>
        </p:nvSpPr>
        <p:spPr bwMode="auto">
          <a:xfrm>
            <a:off x="228600" y="1600200"/>
            <a:ext cx="8686800" cy="4400550"/>
          </a:xfrm>
          <a:prstGeom prst="rect">
            <a:avLst/>
          </a:prstGeom>
          <a:noFill/>
          <a:ln w="9525">
            <a:noFill/>
            <a:miter lim="800000"/>
            <a:headEnd/>
            <a:tailEnd/>
          </a:ln>
        </p:spPr>
        <p:txBody>
          <a:bodyPr>
            <a:spAutoFit/>
          </a:bodyPr>
          <a:lstStyle/>
          <a:p>
            <a:pPr eaLnBrk="1" hangingPunct="1">
              <a:defRPr/>
            </a:pPr>
            <a:r>
              <a:rPr lang="en-US" altLang="en-US" sz="2000" b="1" dirty="0">
                <a:solidFill>
                  <a:schemeClr val="bg1"/>
                </a:solidFill>
                <a:effectLst>
                  <a:outerShdw blurRad="38100" dist="38100" dir="2700000" algn="tl">
                    <a:srgbClr val="000000">
                      <a:alpha val="43137"/>
                    </a:srgbClr>
                  </a:outerShdw>
                </a:effectLst>
                <a:latin typeface="Georgia" pitchFamily="18" charset="0"/>
                <a:ea typeface="ＭＳ Ｐゴシック" pitchFamily="34" charset="-128"/>
              </a:rPr>
              <a:t>While attending a baseball game of his favorite major league team, Takahiro notices that he can see the batter hit the ball before he hears the crack of the bat. Which of the following statements best explains why there is a time lapse between seeing the baseball hit and hearing it?</a:t>
            </a:r>
          </a:p>
          <a:p>
            <a:pPr eaLnBrk="1" hangingPunct="1">
              <a:defRPr/>
            </a:pPr>
            <a:endParaRPr lang="en-US" altLang="en-US" sz="2000" b="1" dirty="0">
              <a:solidFill>
                <a:schemeClr val="bg1"/>
              </a:solidFill>
              <a:effectLst>
                <a:outerShdw blurRad="38100" dist="38100" dir="2700000" algn="tl">
                  <a:srgbClr val="000000">
                    <a:alpha val="43137"/>
                  </a:srgbClr>
                </a:outerShdw>
              </a:effectLst>
              <a:latin typeface="Georgia" pitchFamily="18" charset="0"/>
              <a:ea typeface="ＭＳ Ｐゴシック" pitchFamily="34" charset="-128"/>
            </a:endParaRPr>
          </a:p>
          <a:p>
            <a:pPr eaLnBrk="1" hangingPunct="1">
              <a:defRPr/>
            </a:pPr>
            <a:r>
              <a:rPr lang="en-US" altLang="en-US" sz="2000" b="1" dirty="0">
                <a:solidFill>
                  <a:schemeClr val="bg1"/>
                </a:solidFill>
                <a:effectLst>
                  <a:outerShdw blurRad="38100" dist="38100" dir="2700000" algn="tl">
                    <a:srgbClr val="000000">
                      <a:alpha val="43137"/>
                    </a:srgbClr>
                  </a:outerShdw>
                </a:effectLst>
                <a:latin typeface="Georgia" pitchFamily="18" charset="0"/>
                <a:ea typeface="ＭＳ Ｐゴシック" pitchFamily="34" charset="-128"/>
              </a:rPr>
              <a:t>	A. Eyes react to stimuli faster than ears do</a:t>
            </a:r>
          </a:p>
          <a:p>
            <a:pPr eaLnBrk="1" hangingPunct="1">
              <a:defRPr/>
            </a:pPr>
            <a:r>
              <a:rPr lang="en-US" altLang="en-US" sz="2000" b="1" dirty="0">
                <a:solidFill>
                  <a:schemeClr val="bg1"/>
                </a:solidFill>
                <a:effectLst>
                  <a:outerShdw blurRad="38100" dist="38100" dir="2700000" algn="tl">
                    <a:srgbClr val="000000">
                      <a:alpha val="43137"/>
                    </a:srgbClr>
                  </a:outerShdw>
                </a:effectLst>
                <a:latin typeface="Georgia" pitchFamily="18" charset="0"/>
                <a:ea typeface="ＭＳ Ｐゴシック" pitchFamily="34" charset="-128"/>
              </a:rPr>
              <a:t>	B. Light waves travel in a more direct path than sound 	waves.</a:t>
            </a:r>
          </a:p>
          <a:p>
            <a:pPr eaLnBrk="1" hangingPunct="1">
              <a:defRPr/>
            </a:pPr>
            <a:r>
              <a:rPr lang="en-US" altLang="en-US" sz="2000" b="1" dirty="0">
                <a:solidFill>
                  <a:schemeClr val="bg1"/>
                </a:solidFill>
                <a:effectLst>
                  <a:outerShdw blurRad="38100" dist="38100" dir="2700000" algn="tl">
                    <a:srgbClr val="000000">
                      <a:alpha val="43137"/>
                    </a:srgbClr>
                  </a:outerShdw>
                </a:effectLst>
                <a:latin typeface="Georgia" pitchFamily="18" charset="0"/>
                <a:ea typeface="ＭＳ Ｐゴシック" pitchFamily="34" charset="-128"/>
              </a:rPr>
              <a:t>	C. Sound waves travel more slowly in the air than light 	waves do.</a:t>
            </a:r>
          </a:p>
          <a:p>
            <a:pPr eaLnBrk="1" hangingPunct="1">
              <a:defRPr/>
            </a:pPr>
            <a:r>
              <a:rPr lang="en-US" altLang="en-US" sz="2000" b="1" dirty="0">
                <a:solidFill>
                  <a:schemeClr val="bg1"/>
                </a:solidFill>
                <a:effectLst>
                  <a:outerShdw blurRad="38100" dist="38100" dir="2700000" algn="tl">
                    <a:srgbClr val="000000">
                      <a:alpha val="43137"/>
                    </a:srgbClr>
                  </a:outerShdw>
                </a:effectLst>
                <a:latin typeface="Georgia" pitchFamily="18" charset="0"/>
                <a:ea typeface="ＭＳ Ｐゴシック" pitchFamily="34" charset="-128"/>
              </a:rPr>
              <a:t>	D. Sound waves from other sounds cause interference 	with sound waves from the bat.</a:t>
            </a:r>
          </a:p>
          <a:p>
            <a:pPr eaLnBrk="1" hangingPunct="1">
              <a:defRPr/>
            </a:pPr>
            <a:endParaRPr lang="en-US" altLang="en-US" sz="2000" b="1" dirty="0">
              <a:solidFill>
                <a:schemeClr val="bg1"/>
              </a:solidFill>
              <a:effectLst>
                <a:outerShdw blurRad="38100" dist="38100" dir="2700000" algn="tl">
                  <a:srgbClr val="000000">
                    <a:alpha val="43137"/>
                  </a:srgbClr>
                </a:outerShdw>
              </a:effectLst>
              <a:latin typeface="Georgia" pitchFamily="18" charset="0"/>
              <a:ea typeface="ＭＳ Ｐゴシック"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46083">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title"/>
          </p:nvPr>
        </p:nvSpPr>
        <p:spPr/>
        <p:txBody>
          <a:bodyPr/>
          <a:lstStyle/>
          <a:p>
            <a:pPr eaLnBrk="1" hangingPunct="1"/>
            <a:r>
              <a:rPr lang="en-US" altLang="en-US" b="1" dirty="0" smtClean="0">
                <a:solidFill>
                  <a:srgbClr val="FF0000"/>
                </a:solidFill>
              </a:rPr>
              <a:t>Sample Question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060" y="1370120"/>
            <a:ext cx="685751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1061621" y="6096000"/>
            <a:ext cx="304800" cy="304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7153977"/>
      </p:ext>
    </p:extLst>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title"/>
          </p:nvPr>
        </p:nvSpPr>
        <p:spPr/>
        <p:txBody>
          <a:bodyPr/>
          <a:lstStyle/>
          <a:p>
            <a:pPr eaLnBrk="1" hangingPunct="1"/>
            <a:r>
              <a:rPr lang="en-US" altLang="en-US" b="1" dirty="0" smtClean="0">
                <a:solidFill>
                  <a:srgbClr val="FF0000"/>
                </a:solidFill>
              </a:rPr>
              <a:t>Sample Question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103" y="1180730"/>
            <a:ext cx="7432299"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969145" y="5638800"/>
            <a:ext cx="304800" cy="304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8241734"/>
      </p:ext>
    </p:extLst>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title"/>
          </p:nvPr>
        </p:nvSpPr>
        <p:spPr>
          <a:xfrm>
            <a:off x="435375" y="-76200"/>
            <a:ext cx="8229600" cy="1143000"/>
          </a:xfrm>
        </p:spPr>
        <p:txBody>
          <a:bodyPr/>
          <a:lstStyle/>
          <a:p>
            <a:pPr eaLnBrk="1" hangingPunct="1"/>
            <a:r>
              <a:rPr lang="en-US" altLang="en-US" b="1" dirty="0" smtClean="0">
                <a:solidFill>
                  <a:srgbClr val="FF0000"/>
                </a:solidFill>
              </a:rPr>
              <a:t>Sample Question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14400"/>
            <a:ext cx="7881151" cy="3594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648200"/>
            <a:ext cx="7172927" cy="1980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756821" y="1981200"/>
            <a:ext cx="304800" cy="304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143000" y="5638285"/>
            <a:ext cx="304800" cy="304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1921137"/>
      </p:ext>
    </p:extLst>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 fill="hold"/>
                                        <p:tgtEl>
                                          <p:spTgt spid="3075"/>
                                        </p:tgtEl>
                                        <p:attrNameLst>
                                          <p:attrName>ppt_x</p:attrName>
                                        </p:attrNameLst>
                                      </p:cBhvr>
                                      <p:tavLst>
                                        <p:tav tm="0">
                                          <p:val>
                                            <p:strVal val="#ppt_x"/>
                                          </p:val>
                                        </p:tav>
                                        <p:tav tm="100000">
                                          <p:val>
                                            <p:strVal val="#ppt_x"/>
                                          </p:val>
                                        </p:tav>
                                      </p:tavLst>
                                    </p:anim>
                                    <p:anim calcmode="lin" valueType="num">
                                      <p:cBhvr additive="base">
                                        <p:cTn id="14"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p:txBody>
          <a:bodyPr/>
          <a:lstStyle/>
          <a:p>
            <a:pPr eaLnBrk="1" hangingPunct="1">
              <a:defRPr/>
            </a:pPr>
            <a:r>
              <a:rPr lang="en-US" altLang="en-US" b="1" dirty="0" smtClean="0">
                <a:solidFill>
                  <a:schemeClr val="bg1"/>
                </a:solidFill>
                <a:effectLst>
                  <a:outerShdw blurRad="38100" dist="38100" dir="2700000" algn="tl">
                    <a:srgbClr val="000000">
                      <a:alpha val="43137"/>
                    </a:srgbClr>
                  </a:outerShdw>
                </a:effectLst>
              </a:rPr>
              <a:t>Force and Motion</a:t>
            </a:r>
          </a:p>
        </p:txBody>
      </p:sp>
      <p:sp>
        <p:nvSpPr>
          <p:cNvPr id="67587" name="Rectangle 3"/>
          <p:cNvSpPr>
            <a:spLocks noGrp="1" noRot="1" noChangeArrowheads="1"/>
          </p:cNvSpPr>
          <p:nvPr>
            <p:ph type="body" idx="1"/>
          </p:nvPr>
        </p:nvSpPr>
        <p:spPr>
          <a:xfrm>
            <a:off x="457200" y="1371600"/>
            <a:ext cx="3352800" cy="5334000"/>
          </a:xfrm>
        </p:spPr>
        <p:txBody>
          <a:bodyPr/>
          <a:lstStyle/>
          <a:p>
            <a:pPr eaLnBrk="1" hangingPunct="1">
              <a:defRPr/>
            </a:pPr>
            <a:r>
              <a:rPr lang="en-US" altLang="en-US" b="1" dirty="0" smtClean="0">
                <a:solidFill>
                  <a:schemeClr val="bg1"/>
                </a:solidFill>
                <a:effectLst>
                  <a:outerShdw blurRad="38100" dist="38100" dir="2700000" algn="tl">
                    <a:srgbClr val="000000">
                      <a:alpha val="43137"/>
                    </a:srgbClr>
                  </a:outerShdw>
                </a:effectLst>
              </a:rPr>
              <a:t>Forces can be balanced or unbalanced.</a:t>
            </a:r>
          </a:p>
          <a:p>
            <a:pPr eaLnBrk="1" hangingPunct="1">
              <a:defRPr/>
            </a:pPr>
            <a:r>
              <a:rPr lang="en-US" altLang="en-US" b="1" dirty="0" smtClean="0">
                <a:solidFill>
                  <a:schemeClr val="bg1"/>
                </a:solidFill>
                <a:effectLst>
                  <a:outerShdw blurRad="38100" dist="38100" dir="2700000" algn="tl">
                    <a:srgbClr val="000000">
                      <a:alpha val="43137"/>
                    </a:srgbClr>
                  </a:outerShdw>
                </a:effectLst>
              </a:rPr>
              <a:t>Unbalanced forces cause an object to start moving (accelerate) but balanced forces do not.</a:t>
            </a:r>
          </a:p>
          <a:p>
            <a:pPr eaLnBrk="1" hangingPunct="1">
              <a:buFont typeface="Wingdings" pitchFamily="2" charset="2"/>
              <a:buNone/>
              <a:defRPr/>
            </a:pPr>
            <a:endParaRPr lang="en-US" altLang="en-US" b="1" dirty="0" smtClean="0">
              <a:solidFill>
                <a:schemeClr val="bg1"/>
              </a:solidFill>
              <a:effectLst>
                <a:outerShdw blurRad="38100" dist="38100" dir="2700000" algn="tl">
                  <a:srgbClr val="000000">
                    <a:alpha val="43137"/>
                  </a:srgbClr>
                </a:outerShdw>
              </a:effectLst>
            </a:endParaRPr>
          </a:p>
        </p:txBody>
      </p:sp>
      <p:pic>
        <p:nvPicPr>
          <p:cNvPr id="19458" name="Picture 2" descr="http://images.tutorcircle.com/cms/images/38/tug-of-war.JPG"/>
          <p:cNvPicPr>
            <a:picLocks noChangeAspect="1" noChangeArrowheads="1"/>
          </p:cNvPicPr>
          <p:nvPr/>
        </p:nvPicPr>
        <p:blipFill>
          <a:blip r:embed="rId2" cstate="print"/>
          <a:srcRect/>
          <a:stretch>
            <a:fillRect/>
          </a:stretch>
        </p:blipFill>
        <p:spPr bwMode="auto">
          <a:xfrm>
            <a:off x="4495800" y="1752600"/>
            <a:ext cx="3810000" cy="2038350"/>
          </a:xfrm>
          <a:prstGeom prst="rect">
            <a:avLst/>
          </a:prstGeom>
          <a:noFill/>
        </p:spPr>
      </p:pic>
      <p:pic>
        <p:nvPicPr>
          <p:cNvPr id="19460" name="Picture 4" descr="http://pashin.wikispaces.com/file/view/unbalanced-force-example.jpg/121546427/unbalanced-force-example.jpg"/>
          <p:cNvPicPr>
            <a:picLocks noChangeAspect="1" noChangeArrowheads="1"/>
          </p:cNvPicPr>
          <p:nvPr/>
        </p:nvPicPr>
        <p:blipFill>
          <a:blip r:embed="rId3" cstate="print"/>
          <a:srcRect/>
          <a:stretch>
            <a:fillRect/>
          </a:stretch>
        </p:blipFill>
        <p:spPr bwMode="auto">
          <a:xfrm>
            <a:off x="3733800" y="4495800"/>
            <a:ext cx="5210175" cy="2095501"/>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title"/>
          </p:nvPr>
        </p:nvSpPr>
        <p:spPr/>
        <p:txBody>
          <a:bodyPr/>
          <a:lstStyle/>
          <a:p>
            <a:pPr eaLnBrk="1" hangingPunct="1"/>
            <a:r>
              <a:rPr lang="en-US" altLang="en-US" b="1" dirty="0" smtClean="0">
                <a:solidFill>
                  <a:srgbClr val="FF0000"/>
                </a:solidFill>
              </a:rPr>
              <a:t>Sample Question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565" y="1371600"/>
            <a:ext cx="7943850" cy="2452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564" y="4038600"/>
            <a:ext cx="8141369"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666565" y="2445459"/>
            <a:ext cx="304800" cy="304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83581" y="4838700"/>
            <a:ext cx="304800" cy="304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2009440"/>
      </p:ext>
    </p:extLst>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099"/>
                                        </p:tgtEl>
                                        <p:attrNameLst>
                                          <p:attrName>style.visibility</p:attrName>
                                        </p:attrNameLst>
                                      </p:cBhvr>
                                      <p:to>
                                        <p:strVal val="visible"/>
                                      </p:to>
                                    </p:set>
                                    <p:animEffect transition="in" filter="fade">
                                      <p:cBhvr>
                                        <p:cTn id="13" dur="1000"/>
                                        <p:tgtEl>
                                          <p:spTgt spid="4099"/>
                                        </p:tgtEl>
                                      </p:cBhvr>
                                    </p:animEffect>
                                    <p:anim calcmode="lin" valueType="num">
                                      <p:cBhvr>
                                        <p:cTn id="14" dur="1000" fill="hold"/>
                                        <p:tgtEl>
                                          <p:spTgt spid="4099"/>
                                        </p:tgtEl>
                                        <p:attrNameLst>
                                          <p:attrName>ppt_x</p:attrName>
                                        </p:attrNameLst>
                                      </p:cBhvr>
                                      <p:tavLst>
                                        <p:tav tm="0">
                                          <p:val>
                                            <p:strVal val="#ppt_x"/>
                                          </p:val>
                                        </p:tav>
                                        <p:tav tm="100000">
                                          <p:val>
                                            <p:strVal val="#ppt_x"/>
                                          </p:val>
                                        </p:tav>
                                      </p:tavLst>
                                    </p:anim>
                                    <p:anim calcmode="lin" valueType="num">
                                      <p:cBhvr>
                                        <p:cTn id="15"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title"/>
          </p:nvPr>
        </p:nvSpPr>
        <p:spPr/>
        <p:txBody>
          <a:bodyPr/>
          <a:lstStyle/>
          <a:p>
            <a:pPr eaLnBrk="1" hangingPunct="1"/>
            <a:r>
              <a:rPr lang="en-US" altLang="en-US" b="1" dirty="0" smtClean="0">
                <a:solidFill>
                  <a:srgbClr val="FF0000"/>
                </a:solidFill>
              </a:rPr>
              <a:t>Sample Question </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8229600" cy="2847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360378"/>
            <a:ext cx="7781926" cy="2195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500848" y="3276600"/>
            <a:ext cx="304800" cy="304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909221" y="5462003"/>
            <a:ext cx="304800" cy="304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7765039"/>
      </p:ext>
    </p:extLst>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additive="base">
                                        <p:cTn id="13" dur="500" fill="hold"/>
                                        <p:tgtEl>
                                          <p:spTgt spid="5124"/>
                                        </p:tgtEl>
                                        <p:attrNameLst>
                                          <p:attrName>ppt_x</p:attrName>
                                        </p:attrNameLst>
                                      </p:cBhvr>
                                      <p:tavLst>
                                        <p:tav tm="0">
                                          <p:val>
                                            <p:strVal val="#ppt_x"/>
                                          </p:val>
                                        </p:tav>
                                        <p:tav tm="100000">
                                          <p:val>
                                            <p:strVal val="#ppt_x"/>
                                          </p:val>
                                        </p:tav>
                                      </p:tavLst>
                                    </p:anim>
                                    <p:anim calcmode="lin" valueType="num">
                                      <p:cBhvr additive="base">
                                        <p:cTn id="14"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title"/>
          </p:nvPr>
        </p:nvSpPr>
        <p:spPr/>
        <p:txBody>
          <a:bodyPr/>
          <a:lstStyle/>
          <a:p>
            <a:pPr eaLnBrk="1" hangingPunct="1"/>
            <a:r>
              <a:rPr lang="en-US" altLang="en-US" b="1" dirty="0" smtClean="0">
                <a:solidFill>
                  <a:srgbClr val="FF0000"/>
                </a:solidFill>
              </a:rPr>
              <a:t>Sample Question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345706"/>
            <a:ext cx="7162800" cy="4878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990600" y="5105400"/>
            <a:ext cx="304800" cy="304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8098962"/>
      </p:ext>
    </p:extLst>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title"/>
          </p:nvPr>
        </p:nvSpPr>
        <p:spPr/>
        <p:txBody>
          <a:bodyPr/>
          <a:lstStyle/>
          <a:p>
            <a:pPr eaLnBrk="1" hangingPunct="1"/>
            <a:r>
              <a:rPr lang="en-US" altLang="en-US" b="1" dirty="0" smtClean="0">
                <a:solidFill>
                  <a:srgbClr val="FF0000"/>
                </a:solidFill>
              </a:rPr>
              <a:t>Sample Question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8106332"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541538" y="5486400"/>
            <a:ext cx="304800" cy="304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8417989"/>
      </p:ext>
    </p:extLst>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title"/>
          </p:nvPr>
        </p:nvSpPr>
        <p:spPr/>
        <p:txBody>
          <a:bodyPr/>
          <a:lstStyle/>
          <a:p>
            <a:pPr eaLnBrk="1" hangingPunct="1"/>
            <a:r>
              <a:rPr lang="en-US" altLang="en-US" b="1" dirty="0" smtClean="0">
                <a:solidFill>
                  <a:srgbClr val="FF0000"/>
                </a:solidFill>
              </a:rPr>
              <a:t>Sample Question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95400"/>
            <a:ext cx="6553200" cy="5176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1337568" y="5029200"/>
            <a:ext cx="304800" cy="304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1351513"/>
      </p:ext>
    </p:extLst>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title"/>
          </p:nvPr>
        </p:nvSpPr>
        <p:spPr/>
        <p:txBody>
          <a:bodyPr/>
          <a:lstStyle/>
          <a:p>
            <a:pPr eaLnBrk="1" hangingPunct="1"/>
            <a:r>
              <a:rPr lang="en-US" altLang="en-US" b="1" dirty="0" smtClean="0">
                <a:solidFill>
                  <a:srgbClr val="FF0000"/>
                </a:solidFill>
              </a:rPr>
              <a:t>Sample Question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95400"/>
            <a:ext cx="6858605"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239" y="3978676"/>
            <a:ext cx="7705726" cy="2500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1214021" y="2743200"/>
            <a:ext cx="304800" cy="304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56821" y="6050132"/>
            <a:ext cx="304800" cy="304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0462126"/>
      </p:ext>
    </p:extLst>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19"/>
                                        </p:tgtEl>
                                        <p:attrNameLst>
                                          <p:attrName>style.visibility</p:attrName>
                                        </p:attrNameLst>
                                      </p:cBhvr>
                                      <p:to>
                                        <p:strVal val="visible"/>
                                      </p:to>
                                    </p:set>
                                    <p:anim calcmode="lin" valueType="num">
                                      <p:cBhvr additive="base">
                                        <p:cTn id="13" dur="500" fill="hold"/>
                                        <p:tgtEl>
                                          <p:spTgt spid="9219"/>
                                        </p:tgtEl>
                                        <p:attrNameLst>
                                          <p:attrName>ppt_x</p:attrName>
                                        </p:attrNameLst>
                                      </p:cBhvr>
                                      <p:tavLst>
                                        <p:tav tm="0">
                                          <p:val>
                                            <p:strVal val="#ppt_x"/>
                                          </p:val>
                                        </p:tav>
                                        <p:tav tm="100000">
                                          <p:val>
                                            <p:strVal val="#ppt_x"/>
                                          </p:val>
                                        </p:tav>
                                      </p:tavLst>
                                    </p:anim>
                                    <p:anim calcmode="lin" valueType="num">
                                      <p:cBhvr additive="base">
                                        <p:cTn id="14"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title"/>
          </p:nvPr>
        </p:nvSpPr>
        <p:spPr/>
        <p:txBody>
          <a:bodyPr/>
          <a:lstStyle/>
          <a:p>
            <a:pPr eaLnBrk="1" hangingPunct="1"/>
            <a:r>
              <a:rPr lang="en-US" altLang="en-US" b="1" dirty="0" smtClean="0">
                <a:solidFill>
                  <a:srgbClr val="FF0000"/>
                </a:solidFill>
              </a:rPr>
              <a:t>Sample Question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95400"/>
            <a:ext cx="6402187"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1447800" y="5105400"/>
            <a:ext cx="304800" cy="304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7369407"/>
      </p:ext>
    </p:extLst>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title"/>
          </p:nvPr>
        </p:nvSpPr>
        <p:spPr>
          <a:xfrm>
            <a:off x="529286" y="-76200"/>
            <a:ext cx="8229600" cy="1143000"/>
          </a:xfrm>
        </p:spPr>
        <p:txBody>
          <a:bodyPr/>
          <a:lstStyle/>
          <a:p>
            <a:pPr eaLnBrk="1" hangingPunct="1"/>
            <a:r>
              <a:rPr lang="en-US" altLang="en-US" b="1" dirty="0" smtClean="0">
                <a:solidFill>
                  <a:srgbClr val="FF0000"/>
                </a:solidFill>
              </a:rPr>
              <a:t>Sample Question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876" y="927717"/>
            <a:ext cx="7762419" cy="2577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394" y="3632854"/>
            <a:ext cx="7567384" cy="3211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762876" y="2286000"/>
            <a:ext cx="304800" cy="304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915276" y="5791200"/>
            <a:ext cx="304800" cy="304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9084565"/>
      </p:ext>
    </p:extLst>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additive="base">
                                        <p:cTn id="7" dur="500" fill="hold"/>
                                        <p:tgtEl>
                                          <p:spTgt spid="11267"/>
                                        </p:tgtEl>
                                        <p:attrNameLst>
                                          <p:attrName>ppt_x</p:attrName>
                                        </p:attrNameLst>
                                      </p:cBhvr>
                                      <p:tavLst>
                                        <p:tav tm="0">
                                          <p:val>
                                            <p:strVal val="#ppt_x"/>
                                          </p:val>
                                        </p:tav>
                                        <p:tav tm="100000">
                                          <p:val>
                                            <p:strVal val="#ppt_x"/>
                                          </p:val>
                                        </p:tav>
                                      </p:tavLst>
                                    </p:anim>
                                    <p:anim calcmode="lin" valueType="num">
                                      <p:cBhvr additive="base">
                                        <p:cTn id="8" dur="500" fill="hold"/>
                                        <p:tgtEl>
                                          <p:spTgt spid="1126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title"/>
          </p:nvPr>
        </p:nvSpPr>
        <p:spPr/>
        <p:txBody>
          <a:bodyPr/>
          <a:lstStyle/>
          <a:p>
            <a:pPr eaLnBrk="1" hangingPunct="1"/>
            <a:r>
              <a:rPr lang="en-US" altLang="en-US" b="1" dirty="0" smtClean="0">
                <a:solidFill>
                  <a:srgbClr val="FF0000"/>
                </a:solidFill>
              </a:rPr>
              <a:t>Sample Question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8319407"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533400" y="2655163"/>
            <a:ext cx="304800" cy="304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132297"/>
            <a:ext cx="8321693" cy="2547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565212" y="5101146"/>
            <a:ext cx="304800" cy="304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2786056"/>
      </p:ext>
    </p:extLst>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91"/>
                                        </p:tgtEl>
                                        <p:attrNameLst>
                                          <p:attrName>style.visibility</p:attrName>
                                        </p:attrNameLst>
                                      </p:cBhvr>
                                      <p:to>
                                        <p:strVal val="visible"/>
                                      </p:to>
                                    </p:set>
                                    <p:anim calcmode="lin" valueType="num">
                                      <p:cBhvr additive="base">
                                        <p:cTn id="13" dur="500" fill="hold"/>
                                        <p:tgtEl>
                                          <p:spTgt spid="12291"/>
                                        </p:tgtEl>
                                        <p:attrNameLst>
                                          <p:attrName>ppt_x</p:attrName>
                                        </p:attrNameLst>
                                      </p:cBhvr>
                                      <p:tavLst>
                                        <p:tav tm="0">
                                          <p:val>
                                            <p:strVal val="#ppt_x"/>
                                          </p:val>
                                        </p:tav>
                                        <p:tav tm="100000">
                                          <p:val>
                                            <p:strVal val="#ppt_x"/>
                                          </p:val>
                                        </p:tav>
                                      </p:tavLst>
                                    </p:anim>
                                    <p:anim calcmode="lin" valueType="num">
                                      <p:cBhvr additive="base">
                                        <p:cTn id="14"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http://www.grc.nasa.gov/WWW/k-12/airplane/Images/smotion.gif"/>
          <p:cNvPicPr>
            <a:picLocks noChangeAspect="1" noChangeArrowheads="1"/>
          </p:cNvPicPr>
          <p:nvPr/>
        </p:nvPicPr>
        <p:blipFill>
          <a:blip r:embed="rId2" cstate="print"/>
          <a:srcRect/>
          <a:stretch>
            <a:fillRect/>
          </a:stretch>
        </p:blipFill>
        <p:spPr bwMode="auto">
          <a:xfrm>
            <a:off x="762000" y="304800"/>
            <a:ext cx="7772400" cy="5833003"/>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a:xfrm>
            <a:off x="301625" y="228600"/>
            <a:ext cx="8510588" cy="609600"/>
          </a:xfrm>
        </p:spPr>
        <p:txBody>
          <a:bodyPr>
            <a:normAutofit fontScale="90000"/>
          </a:bodyPr>
          <a:lstStyle/>
          <a:p>
            <a:pPr eaLnBrk="1" hangingPunct="1">
              <a:defRPr/>
            </a:pPr>
            <a:r>
              <a:rPr lang="en-US" altLang="en-US" sz="4000" b="1" dirty="0" smtClean="0">
                <a:solidFill>
                  <a:schemeClr val="bg1"/>
                </a:solidFill>
                <a:effectLst>
                  <a:outerShdw blurRad="38100" dist="38100" dir="2700000" algn="tl">
                    <a:srgbClr val="000000">
                      <a:alpha val="43137"/>
                    </a:srgbClr>
                  </a:outerShdw>
                </a:effectLst>
              </a:rPr>
              <a:t>Force and Motion </a:t>
            </a:r>
          </a:p>
        </p:txBody>
      </p:sp>
      <p:sp>
        <p:nvSpPr>
          <p:cNvPr id="59395" name="Rectangle 3"/>
          <p:cNvSpPr>
            <a:spLocks noGrp="1" noRot="1" noChangeArrowheads="1"/>
          </p:cNvSpPr>
          <p:nvPr>
            <p:ph type="body" sz="half" idx="1"/>
          </p:nvPr>
        </p:nvSpPr>
        <p:spPr>
          <a:xfrm>
            <a:off x="301625" y="838200"/>
            <a:ext cx="4498975" cy="5638800"/>
          </a:xfrm>
        </p:spPr>
        <p:txBody>
          <a:bodyPr>
            <a:normAutofit/>
          </a:bodyPr>
          <a:lstStyle/>
          <a:p>
            <a:pPr eaLnBrk="1" hangingPunct="1">
              <a:lnSpc>
                <a:spcPct val="80000"/>
              </a:lnSpc>
              <a:defRPr/>
            </a:pPr>
            <a:r>
              <a:rPr lang="en-US" altLang="en-US" sz="2400" b="1" dirty="0" smtClean="0">
                <a:solidFill>
                  <a:schemeClr val="bg1"/>
                </a:solidFill>
              </a:rPr>
              <a:t>Speed is how fast an object is moving.</a:t>
            </a:r>
          </a:p>
          <a:p>
            <a:pPr eaLnBrk="1" hangingPunct="1">
              <a:lnSpc>
                <a:spcPct val="80000"/>
              </a:lnSpc>
              <a:defRPr/>
            </a:pPr>
            <a:r>
              <a:rPr lang="en-US" altLang="en-US" sz="2400" b="1" dirty="0" smtClean="0">
                <a:solidFill>
                  <a:schemeClr val="bg1"/>
                </a:solidFill>
              </a:rPr>
              <a:t>Speed and velocity are very similar and are often used interchangeably.</a:t>
            </a:r>
          </a:p>
          <a:p>
            <a:pPr>
              <a:lnSpc>
                <a:spcPct val="80000"/>
              </a:lnSpc>
              <a:defRPr/>
            </a:pPr>
            <a:r>
              <a:rPr lang="en-US" altLang="en-US" sz="2400" b="1" dirty="0">
                <a:solidFill>
                  <a:schemeClr val="bg1"/>
                </a:solidFill>
                <a:effectLst>
                  <a:outerShdw blurRad="38100" dist="38100" dir="2700000" algn="tl">
                    <a:srgbClr val="000000">
                      <a:alpha val="43137"/>
                    </a:srgbClr>
                  </a:outerShdw>
                </a:effectLst>
              </a:rPr>
              <a:t>Acceleration is the rate at which an object’s velocity changes.</a:t>
            </a:r>
          </a:p>
          <a:p>
            <a:pPr>
              <a:lnSpc>
                <a:spcPct val="80000"/>
              </a:lnSpc>
              <a:defRPr/>
            </a:pPr>
            <a:r>
              <a:rPr lang="en-US" altLang="en-US" sz="2400" b="1" dirty="0">
                <a:solidFill>
                  <a:schemeClr val="bg1"/>
                </a:solidFill>
                <a:effectLst>
                  <a:outerShdw blurRad="38100" dist="38100" dir="2700000" algn="tl">
                    <a:srgbClr val="000000">
                      <a:alpha val="43137"/>
                    </a:srgbClr>
                  </a:outerShdw>
                </a:effectLst>
              </a:rPr>
              <a:t>Positive acceleration values mean that an object is speeding up </a:t>
            </a:r>
          </a:p>
          <a:p>
            <a:pPr>
              <a:lnSpc>
                <a:spcPct val="80000"/>
              </a:lnSpc>
              <a:defRPr/>
            </a:pPr>
            <a:r>
              <a:rPr lang="en-US" altLang="en-US" sz="2400" b="1" dirty="0">
                <a:solidFill>
                  <a:schemeClr val="bg1"/>
                </a:solidFill>
                <a:effectLst>
                  <a:outerShdw blurRad="38100" dist="38100" dir="2700000" algn="tl">
                    <a:srgbClr val="000000">
                      <a:alpha val="43137"/>
                    </a:srgbClr>
                  </a:outerShdw>
                </a:effectLst>
              </a:rPr>
              <a:t>Negative acceleration values mean that an object is slowing down.</a:t>
            </a:r>
          </a:p>
          <a:p>
            <a:pPr>
              <a:lnSpc>
                <a:spcPct val="80000"/>
              </a:lnSpc>
              <a:defRPr/>
            </a:pPr>
            <a:r>
              <a:rPr lang="en-US" altLang="en-US" sz="2400" b="1" dirty="0">
                <a:solidFill>
                  <a:schemeClr val="bg1"/>
                </a:solidFill>
                <a:effectLst>
                  <a:outerShdw blurRad="38100" dist="38100" dir="2700000" algn="tl">
                    <a:srgbClr val="000000">
                      <a:alpha val="43137"/>
                    </a:srgbClr>
                  </a:outerShdw>
                </a:effectLst>
              </a:rPr>
              <a:t>Negative acceleration is often called deceleration</a:t>
            </a:r>
            <a:r>
              <a:rPr lang="en-US" altLang="en-US" sz="2400" b="1" dirty="0" smtClean="0">
                <a:solidFill>
                  <a:schemeClr val="bg1"/>
                </a:solidFill>
                <a:effectLst>
                  <a:outerShdw blurRad="38100" dist="38100" dir="2700000" algn="tl">
                    <a:srgbClr val="000000">
                      <a:alpha val="43137"/>
                    </a:srgbClr>
                  </a:outerShdw>
                </a:effectLst>
              </a:rPr>
              <a:t>.</a:t>
            </a:r>
            <a:endParaRPr lang="en-US" altLang="en-US" sz="2400" b="1" dirty="0">
              <a:solidFill>
                <a:schemeClr val="bg1"/>
              </a:solidFill>
              <a:effectLst>
                <a:outerShdw blurRad="38100" dist="38100" dir="2700000" algn="tl">
                  <a:srgbClr val="000000">
                    <a:alpha val="43137"/>
                  </a:srgbClr>
                </a:outerShdw>
              </a:effectLst>
            </a:endParaRPr>
          </a:p>
        </p:txBody>
      </p:sp>
      <p:pic>
        <p:nvPicPr>
          <p:cNvPr id="22530" name="Picture 2" descr="http://www.physics4kids.com/files/art/motion_velocity3_240x180.gif"/>
          <p:cNvPicPr>
            <a:picLocks noChangeAspect="1" noChangeArrowheads="1"/>
          </p:cNvPicPr>
          <p:nvPr/>
        </p:nvPicPr>
        <p:blipFill>
          <a:blip r:embed="rId2" cstate="print"/>
          <a:srcRect/>
          <a:stretch>
            <a:fillRect/>
          </a:stretch>
        </p:blipFill>
        <p:spPr bwMode="auto">
          <a:xfrm>
            <a:off x="5257800" y="3810000"/>
            <a:ext cx="3429000" cy="2571750"/>
          </a:xfrm>
          <a:prstGeom prst="rect">
            <a:avLst/>
          </a:prstGeom>
          <a:noFill/>
        </p:spPr>
      </p:pic>
      <p:pic>
        <p:nvPicPr>
          <p:cNvPr id="22532" name="Picture 4" descr="http://www3.eng.cam.ac.uk/DesignOffice/mdp/electric_web/Semi/03356.png"/>
          <p:cNvPicPr>
            <a:picLocks noChangeAspect="1" noChangeArrowheads="1"/>
          </p:cNvPicPr>
          <p:nvPr/>
        </p:nvPicPr>
        <p:blipFill>
          <a:blip r:embed="rId3" cstate="print"/>
          <a:srcRect/>
          <a:stretch>
            <a:fillRect/>
          </a:stretch>
        </p:blipFill>
        <p:spPr bwMode="auto">
          <a:xfrm>
            <a:off x="4425863" y="1219200"/>
            <a:ext cx="4718137" cy="24384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p:txBody>
          <a:bodyPr/>
          <a:lstStyle/>
          <a:p>
            <a:pPr eaLnBrk="1" hangingPunct="1">
              <a:defRPr/>
            </a:pPr>
            <a:r>
              <a:rPr lang="en-US" altLang="en-US" b="1" dirty="0" smtClean="0">
                <a:solidFill>
                  <a:schemeClr val="bg1"/>
                </a:solidFill>
                <a:effectLst>
                  <a:outerShdw blurRad="38100" dist="38100" dir="2700000" algn="tl">
                    <a:srgbClr val="000000">
                      <a:alpha val="43137"/>
                    </a:srgbClr>
                  </a:outerShdw>
                </a:effectLst>
              </a:rPr>
              <a:t>Energy</a:t>
            </a:r>
          </a:p>
        </p:txBody>
      </p:sp>
      <p:sp>
        <p:nvSpPr>
          <p:cNvPr id="76803" name="Rectangle 3"/>
          <p:cNvSpPr>
            <a:spLocks noGrp="1" noRot="1" noChangeArrowheads="1"/>
          </p:cNvSpPr>
          <p:nvPr>
            <p:ph type="body" idx="1"/>
          </p:nvPr>
        </p:nvSpPr>
        <p:spPr/>
        <p:txBody>
          <a:bodyPr/>
          <a:lstStyle/>
          <a:p>
            <a:pPr eaLnBrk="1" hangingPunct="1">
              <a:lnSpc>
                <a:spcPct val="90000"/>
              </a:lnSpc>
              <a:defRPr/>
            </a:pPr>
            <a:r>
              <a:rPr lang="en-US" altLang="en-US" b="1" dirty="0" smtClean="0">
                <a:solidFill>
                  <a:schemeClr val="bg1"/>
                </a:solidFill>
                <a:effectLst>
                  <a:outerShdw blurRad="38100" dist="38100" dir="2700000" algn="tl">
                    <a:srgbClr val="000000">
                      <a:alpha val="43137"/>
                    </a:srgbClr>
                  </a:outerShdw>
                </a:effectLst>
              </a:rPr>
              <a:t>Energy is the ability to cause change or do work.</a:t>
            </a:r>
          </a:p>
          <a:p>
            <a:pPr eaLnBrk="1" hangingPunct="1">
              <a:lnSpc>
                <a:spcPct val="90000"/>
              </a:lnSpc>
              <a:defRPr/>
            </a:pPr>
            <a:r>
              <a:rPr lang="en-US" altLang="en-US" b="1" dirty="0" smtClean="0">
                <a:solidFill>
                  <a:schemeClr val="bg1"/>
                </a:solidFill>
                <a:effectLst>
                  <a:outerShdw blurRad="38100" dist="38100" dir="2700000" algn="tl">
                    <a:srgbClr val="000000">
                      <a:alpha val="43137"/>
                    </a:srgbClr>
                  </a:outerShdw>
                </a:effectLst>
              </a:rPr>
              <a:t>There </a:t>
            </a:r>
            <a:r>
              <a:rPr lang="en-US" altLang="en-US" b="1" smtClean="0">
                <a:solidFill>
                  <a:schemeClr val="bg1"/>
                </a:solidFill>
                <a:effectLst>
                  <a:outerShdw blurRad="38100" dist="38100" dir="2700000" algn="tl">
                    <a:srgbClr val="000000">
                      <a:alpha val="43137"/>
                    </a:srgbClr>
                  </a:outerShdw>
                </a:effectLst>
              </a:rPr>
              <a:t>are six </a:t>
            </a:r>
            <a:r>
              <a:rPr lang="en-US" altLang="en-US" b="1" dirty="0" smtClean="0">
                <a:solidFill>
                  <a:schemeClr val="bg1"/>
                </a:solidFill>
                <a:effectLst>
                  <a:outerShdw blurRad="38100" dist="38100" dir="2700000" algn="tl">
                    <a:srgbClr val="000000">
                      <a:alpha val="43137"/>
                    </a:srgbClr>
                  </a:outerShdw>
                </a:effectLst>
              </a:rPr>
              <a:t>main types of energy: mechanical, nuclear, electrical, chemical, electromagnetic, and thermal.</a:t>
            </a:r>
          </a:p>
          <a:p>
            <a:pPr eaLnBrk="1" hangingPunct="1">
              <a:lnSpc>
                <a:spcPct val="90000"/>
              </a:lnSpc>
              <a:defRPr/>
            </a:pPr>
            <a:r>
              <a:rPr lang="en-US" altLang="en-US" b="1" dirty="0" smtClean="0">
                <a:solidFill>
                  <a:schemeClr val="bg1"/>
                </a:solidFill>
                <a:effectLst>
                  <a:outerShdw blurRad="38100" dist="38100" dir="2700000" algn="tl">
                    <a:srgbClr val="000000">
                      <a:alpha val="43137"/>
                    </a:srgbClr>
                  </a:outerShdw>
                </a:effectLst>
              </a:rPr>
              <a:t>The mechanical energy of a moving object is called its kinetic energy. </a:t>
            </a:r>
          </a:p>
          <a:p>
            <a:pPr eaLnBrk="1" hangingPunct="1">
              <a:lnSpc>
                <a:spcPct val="90000"/>
              </a:lnSpc>
              <a:defRPr/>
            </a:pPr>
            <a:r>
              <a:rPr lang="en-US" altLang="en-US" b="1" dirty="0" smtClean="0">
                <a:solidFill>
                  <a:schemeClr val="bg1"/>
                </a:solidFill>
                <a:effectLst>
                  <a:outerShdw blurRad="38100" dist="38100" dir="2700000" algn="tl">
                    <a:srgbClr val="000000">
                      <a:alpha val="43137"/>
                    </a:srgbClr>
                  </a:outerShdw>
                </a:effectLst>
              </a:rPr>
              <a:t>The mechanical energy of an object due to its position is called its potential energy.</a:t>
            </a:r>
          </a:p>
        </p:txBody>
      </p:sp>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 calcmode="lin" valueType="num">
                                      <p:cBhvr additive="base">
                                        <p:cTn id="7" dur="500" fill="hold"/>
                                        <p:tgtEl>
                                          <p:spTgt spid="768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8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6803">
                                            <p:txEl>
                                              <p:pRg st="1" end="1"/>
                                            </p:txEl>
                                          </p:spTgt>
                                        </p:tgtEl>
                                        <p:attrNameLst>
                                          <p:attrName>style.visibility</p:attrName>
                                        </p:attrNameLst>
                                      </p:cBhvr>
                                      <p:to>
                                        <p:strVal val="visible"/>
                                      </p:to>
                                    </p:set>
                                    <p:anim calcmode="lin" valueType="num">
                                      <p:cBhvr additive="base">
                                        <p:cTn id="13" dur="500" fill="hold"/>
                                        <p:tgtEl>
                                          <p:spTgt spid="768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68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6803">
                                            <p:txEl>
                                              <p:pRg st="2" end="2"/>
                                            </p:txEl>
                                          </p:spTgt>
                                        </p:tgtEl>
                                        <p:attrNameLst>
                                          <p:attrName>style.visibility</p:attrName>
                                        </p:attrNameLst>
                                      </p:cBhvr>
                                      <p:to>
                                        <p:strVal val="visible"/>
                                      </p:to>
                                    </p:set>
                                    <p:anim calcmode="lin" valueType="num">
                                      <p:cBhvr additive="base">
                                        <p:cTn id="19" dur="500" fill="hold"/>
                                        <p:tgtEl>
                                          <p:spTgt spid="768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68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6803">
                                            <p:txEl>
                                              <p:pRg st="3" end="3"/>
                                            </p:txEl>
                                          </p:spTgt>
                                        </p:tgtEl>
                                        <p:attrNameLst>
                                          <p:attrName>style.visibility</p:attrName>
                                        </p:attrNameLst>
                                      </p:cBhvr>
                                      <p:to>
                                        <p:strVal val="visible"/>
                                      </p:to>
                                    </p:set>
                                    <p:anim calcmode="lin" valueType="num">
                                      <p:cBhvr additive="base">
                                        <p:cTn id="25" dur="500" fill="hold"/>
                                        <p:tgtEl>
                                          <p:spTgt spid="768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680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r>
              <a:rPr lang="en-US" b="1" dirty="0" smtClean="0">
                <a:solidFill>
                  <a:schemeClr val="bg1"/>
                </a:solidFill>
                <a:effectLst>
                  <a:outerShdw blurRad="38100" dist="38100" dir="2700000" algn="tl">
                    <a:srgbClr val="000000">
                      <a:alpha val="43137"/>
                    </a:srgbClr>
                  </a:outerShdw>
                </a:effectLst>
              </a:rPr>
              <a:t>Potential Energy</a:t>
            </a:r>
          </a:p>
        </p:txBody>
      </p:sp>
      <p:sp>
        <p:nvSpPr>
          <p:cNvPr id="3" name="Content Placeholder 2"/>
          <p:cNvSpPr>
            <a:spLocks noGrp="1"/>
          </p:cNvSpPr>
          <p:nvPr>
            <p:ph idx="1"/>
          </p:nvPr>
        </p:nvSpPr>
        <p:spPr>
          <a:xfrm>
            <a:off x="152400" y="1447800"/>
            <a:ext cx="4419600" cy="4876800"/>
          </a:xfrm>
        </p:spPr>
        <p:txBody>
          <a:bodyPr>
            <a:normAutofit lnSpcReduction="10000"/>
          </a:bodyPr>
          <a:lstStyle/>
          <a:p>
            <a:r>
              <a:rPr lang="en-US" b="1" u="sng" dirty="0" smtClean="0">
                <a:solidFill>
                  <a:schemeClr val="bg1"/>
                </a:solidFill>
                <a:effectLst>
                  <a:outerShdw blurRad="38100" dist="38100" dir="2700000" algn="tl">
                    <a:srgbClr val="000000">
                      <a:alpha val="43137"/>
                    </a:srgbClr>
                  </a:outerShdw>
                </a:effectLst>
              </a:rPr>
              <a:t>Potential </a:t>
            </a:r>
            <a:r>
              <a:rPr lang="en-US" b="1" dirty="0" smtClean="0">
                <a:solidFill>
                  <a:schemeClr val="bg1"/>
                </a:solidFill>
                <a:effectLst>
                  <a:outerShdw blurRad="38100" dist="38100" dir="2700000" algn="tl">
                    <a:srgbClr val="000000">
                      <a:alpha val="43137"/>
                    </a:srgbClr>
                  </a:outerShdw>
                </a:effectLst>
              </a:rPr>
              <a:t>energy is the energy that results from the position or shape of an object.</a:t>
            </a:r>
          </a:p>
          <a:p>
            <a:r>
              <a:rPr lang="en-US" b="1" dirty="0" smtClean="0">
                <a:solidFill>
                  <a:schemeClr val="bg1"/>
                </a:solidFill>
                <a:effectLst>
                  <a:outerShdw blurRad="38100" dist="38100" dir="2700000" algn="tl">
                    <a:srgbClr val="000000">
                      <a:alpha val="43137"/>
                    </a:srgbClr>
                  </a:outerShdw>
                </a:effectLst>
              </a:rPr>
              <a:t>Any object no matter its size has the potential to fall (mechanical energy). THAT IS THE OBJECTS POTENTIAL ENERGY!</a:t>
            </a:r>
          </a:p>
          <a:p>
            <a:endParaRPr lang="en-US" b="1" dirty="0" smtClean="0">
              <a:solidFill>
                <a:schemeClr val="bg1"/>
              </a:solidFill>
              <a:effectLst>
                <a:outerShdw blurRad="38100" dist="38100" dir="2700000" algn="tl">
                  <a:srgbClr val="000000">
                    <a:alpha val="43137"/>
                  </a:srgbClr>
                </a:outerShdw>
              </a:effectLst>
            </a:endParaRPr>
          </a:p>
        </p:txBody>
      </p:sp>
      <p:pic>
        <p:nvPicPr>
          <p:cNvPr id="27652" name="Picture 4" descr="explosion"/>
          <p:cNvPicPr>
            <a:picLocks noChangeAspect="1" noChangeArrowheads="1"/>
          </p:cNvPicPr>
          <p:nvPr/>
        </p:nvPicPr>
        <p:blipFill>
          <a:blip r:embed="rId2" cstate="print"/>
          <a:srcRect/>
          <a:stretch>
            <a:fillRect/>
          </a:stretch>
        </p:blipFill>
        <p:spPr bwMode="auto">
          <a:xfrm>
            <a:off x="4800600" y="1447800"/>
            <a:ext cx="3414713" cy="4629150"/>
          </a:xfrm>
          <a:prstGeom prst="rect">
            <a:avLst/>
          </a:prstGeom>
          <a:noFill/>
        </p:spPr>
      </p:pic>
      <p:pic>
        <p:nvPicPr>
          <p:cNvPr id="27654" name="Picture 6" descr="See full size image">
            <a:hlinkClick r:id="rId3"/>
          </p:cNvPr>
          <p:cNvPicPr>
            <a:picLocks noChangeAspect="1" noChangeArrowheads="1"/>
          </p:cNvPicPr>
          <p:nvPr/>
        </p:nvPicPr>
        <p:blipFill>
          <a:blip r:embed="rId4" cstate="print"/>
          <a:srcRect/>
          <a:stretch>
            <a:fillRect/>
          </a:stretch>
        </p:blipFill>
        <p:spPr bwMode="auto">
          <a:xfrm>
            <a:off x="304800" y="3276600"/>
            <a:ext cx="3733800" cy="2478088"/>
          </a:xfrm>
          <a:prstGeom prst="rect">
            <a:avLst/>
          </a:prstGeom>
          <a:noFill/>
        </p:spPr>
      </p:pic>
      <p:sp>
        <p:nvSpPr>
          <p:cNvPr id="27656" name="AutoShape 8"/>
          <p:cNvSpPr>
            <a:spLocks noChangeArrowheads="1"/>
          </p:cNvSpPr>
          <p:nvPr/>
        </p:nvSpPr>
        <p:spPr bwMode="auto">
          <a:xfrm>
            <a:off x="4038600" y="3810000"/>
            <a:ext cx="762000" cy="1219200"/>
          </a:xfrm>
          <a:prstGeom prst="right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7654"/>
                                        </p:tgtEl>
                                        <p:attrNameLst>
                                          <p:attrName>style.visibility</p:attrName>
                                        </p:attrNameLst>
                                      </p:cBhvr>
                                      <p:to>
                                        <p:strVal val="visible"/>
                                      </p:to>
                                    </p:set>
                                    <p:animEffect transition="in" filter="wheel(1)">
                                      <p:cBhvr>
                                        <p:cTn id="17" dur="2000"/>
                                        <p:tgtEl>
                                          <p:spTgt spid="2765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27656"/>
                                        </p:tgtEl>
                                        <p:attrNameLst>
                                          <p:attrName>style.visibility</p:attrName>
                                        </p:attrNameLst>
                                      </p:cBhvr>
                                      <p:to>
                                        <p:strVal val="visible"/>
                                      </p:to>
                                    </p:set>
                                    <p:animEffect transition="in" filter="barn(inHorizontal)">
                                      <p:cBhvr>
                                        <p:cTn id="22" dur="500"/>
                                        <p:tgtEl>
                                          <p:spTgt spid="27656"/>
                                        </p:tgtEl>
                                      </p:cBhvr>
                                    </p:animEffect>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27652"/>
                                        </p:tgtEl>
                                        <p:attrNameLst>
                                          <p:attrName>style.visibility</p:attrName>
                                        </p:attrNameLst>
                                      </p:cBhvr>
                                      <p:to>
                                        <p:strVal val="visible"/>
                                      </p:to>
                                    </p:set>
                                    <p:anim to="" calcmode="lin" valueType="num">
                                      <p:cBhvr>
                                        <p:cTn id="27" dur="1" fill="hold"/>
                                        <p:tgtEl>
                                          <p:spTgt spid="2765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smtClean="0">
                <a:solidFill>
                  <a:schemeClr val="bg1"/>
                </a:solidFill>
                <a:effectLst>
                  <a:outerShdw blurRad="38100" dist="38100" dir="2700000" algn="tl">
                    <a:srgbClr val="000000">
                      <a:alpha val="43137"/>
                    </a:srgbClr>
                  </a:outerShdw>
                </a:effectLst>
              </a:rPr>
              <a:t>Kinetic and Mechanical Energy</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2819399"/>
          </a:xfrm>
        </p:spPr>
        <p:txBody>
          <a:bodyPr rtlCol="0">
            <a:normAutofit fontScale="85000" lnSpcReduction="10000"/>
          </a:bodyPr>
          <a:lstStyle/>
          <a:p>
            <a:pPr fontAlgn="auto">
              <a:spcAft>
                <a:spcPts val="0"/>
              </a:spcAft>
              <a:buFont typeface="Arial" pitchFamily="34" charset="0"/>
              <a:buChar char="•"/>
              <a:defRPr/>
            </a:pPr>
            <a:r>
              <a:rPr lang="en-US" b="1" u="sng" dirty="0" smtClean="0">
                <a:solidFill>
                  <a:schemeClr val="bg1"/>
                </a:solidFill>
                <a:effectLst>
                  <a:outerShdw blurRad="38100" dist="38100" dir="2700000" algn="tl">
                    <a:srgbClr val="000000">
                      <a:alpha val="43137"/>
                    </a:srgbClr>
                  </a:outerShdw>
                </a:effectLst>
              </a:rPr>
              <a:t>Kinetic energy</a:t>
            </a:r>
            <a:r>
              <a:rPr lang="en-US" b="1" dirty="0" smtClean="0">
                <a:solidFill>
                  <a:schemeClr val="bg1"/>
                </a:solidFill>
                <a:effectLst>
                  <a:outerShdw blurRad="38100" dist="38100" dir="2700000" algn="tl">
                    <a:srgbClr val="000000">
                      <a:alpha val="43137"/>
                    </a:srgbClr>
                  </a:outerShdw>
                </a:effectLst>
              </a:rPr>
              <a:t> is the energy that results from the motion of an object.</a:t>
            </a:r>
          </a:p>
          <a:p>
            <a:pPr fontAlgn="auto">
              <a:spcAft>
                <a:spcPts val="0"/>
              </a:spcAft>
              <a:buFont typeface="Arial" pitchFamily="34" charset="0"/>
              <a:buChar char="•"/>
              <a:defRPr/>
            </a:pPr>
            <a:r>
              <a:rPr lang="en-US" b="1" dirty="0" smtClean="0">
                <a:solidFill>
                  <a:schemeClr val="bg1"/>
                </a:solidFill>
                <a:effectLst>
                  <a:outerShdw blurRad="38100" dist="38100" dir="2700000" algn="tl">
                    <a:srgbClr val="000000">
                      <a:alpha val="43137"/>
                    </a:srgbClr>
                  </a:outerShdw>
                </a:effectLst>
              </a:rPr>
              <a:t>Anything in motion and moving has kinetic energy.</a:t>
            </a:r>
          </a:p>
          <a:p>
            <a:pPr fontAlgn="auto">
              <a:spcAft>
                <a:spcPts val="0"/>
              </a:spcAft>
              <a:buFont typeface="Arial" pitchFamily="34" charset="0"/>
              <a:buChar char="•"/>
              <a:defRPr/>
            </a:pPr>
            <a:r>
              <a:rPr lang="en-US" b="1" u="sng" dirty="0" smtClean="0">
                <a:solidFill>
                  <a:schemeClr val="bg1"/>
                </a:solidFill>
                <a:effectLst>
                  <a:outerShdw blurRad="38100" dist="38100" dir="2700000" algn="tl">
                    <a:srgbClr val="000000">
                      <a:alpha val="43137"/>
                    </a:srgbClr>
                  </a:outerShdw>
                </a:effectLst>
              </a:rPr>
              <a:t>Mechanical energy</a:t>
            </a:r>
            <a:r>
              <a:rPr lang="en-US" b="1" dirty="0" smtClean="0">
                <a:solidFill>
                  <a:schemeClr val="bg1"/>
                </a:solidFill>
                <a:effectLst>
                  <a:outerShdw blurRad="38100" dist="38100" dir="2700000" algn="tl">
                    <a:srgbClr val="000000">
                      <a:alpha val="43137"/>
                    </a:srgbClr>
                  </a:outerShdw>
                </a:effectLst>
              </a:rPr>
              <a:t> is energy associated with the position, shape, or motion of an object and is made up of kinetic and potential energy.</a:t>
            </a:r>
          </a:p>
          <a:p>
            <a:pPr marL="0" indent="0" fontAlgn="auto">
              <a:spcAft>
                <a:spcPts val="0"/>
              </a:spcAft>
              <a:buFont typeface="Arial" pitchFamily="34" charset="0"/>
              <a:buNone/>
              <a:defRPr/>
            </a:pPr>
            <a:endParaRPr lang="en-US" b="1" dirty="0">
              <a:solidFill>
                <a:schemeClr val="bg1"/>
              </a:solidFill>
              <a:effectLst>
                <a:outerShdw blurRad="38100" dist="38100" dir="2700000" algn="tl">
                  <a:srgbClr val="000000">
                    <a:alpha val="43137"/>
                  </a:srgbClr>
                </a:outerShdw>
              </a:effectLst>
            </a:endParaRPr>
          </a:p>
        </p:txBody>
      </p:sp>
      <p:sp>
        <p:nvSpPr>
          <p:cNvPr id="4" name="Oval 3"/>
          <p:cNvSpPr/>
          <p:nvPr/>
        </p:nvSpPr>
        <p:spPr>
          <a:xfrm>
            <a:off x="2057400" y="4267200"/>
            <a:ext cx="1981200"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Notched Right Arrow 4"/>
          <p:cNvSpPr/>
          <p:nvPr/>
        </p:nvSpPr>
        <p:spPr>
          <a:xfrm>
            <a:off x="304800" y="4724400"/>
            <a:ext cx="1752600" cy="9144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93814" y="5726668"/>
            <a:ext cx="699102" cy="369332"/>
          </a:xfrm>
          <a:prstGeom prst="rect">
            <a:avLst/>
          </a:prstGeom>
          <a:noFill/>
        </p:spPr>
        <p:txBody>
          <a:bodyPr wrap="none" rtlCol="0">
            <a:spAutoFit/>
          </a:bodyPr>
          <a:lstStyle/>
          <a:p>
            <a:r>
              <a:rPr lang="en-US" dirty="0" smtClean="0">
                <a:solidFill>
                  <a:schemeClr val="bg1"/>
                </a:solidFill>
              </a:rPr>
              <a:t>Force</a:t>
            </a:r>
            <a:endParaRPr lang="en-US" dirty="0">
              <a:solidFill>
                <a:schemeClr val="bg1"/>
              </a:solidFill>
            </a:endParaRPr>
          </a:p>
        </p:txBody>
      </p:sp>
      <p:sp>
        <p:nvSpPr>
          <p:cNvPr id="7" name="TextBox 6"/>
          <p:cNvSpPr txBox="1"/>
          <p:nvPr/>
        </p:nvSpPr>
        <p:spPr>
          <a:xfrm>
            <a:off x="3429000" y="6183868"/>
            <a:ext cx="3657600" cy="369332"/>
          </a:xfrm>
          <a:prstGeom prst="rect">
            <a:avLst/>
          </a:prstGeom>
          <a:noFill/>
        </p:spPr>
        <p:txBody>
          <a:bodyPr wrap="square" rtlCol="0">
            <a:spAutoFit/>
          </a:bodyPr>
          <a:lstStyle/>
          <a:p>
            <a:r>
              <a:rPr lang="en-US" dirty="0" smtClean="0">
                <a:solidFill>
                  <a:schemeClr val="bg1"/>
                </a:solidFill>
              </a:rPr>
              <a:t>Kinetic energy</a:t>
            </a:r>
            <a:endParaRPr lang="en-US"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0-#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grpId="0" nodeType="clickEffect">
                                  <p:stCondLst>
                                    <p:cond delay="0"/>
                                  </p:stCondLst>
                                  <p:childTnLst>
                                    <p:animMotion origin="layout" path="M -3.33333E-6 4.44444E-6 L 0.74167 4.44444E-6 " pathEditMode="relative" rAng="0" ptsTypes="AA">
                                      <p:cBhvr>
                                        <p:cTn id="33" dur="2000" fill="hold"/>
                                        <p:tgtEl>
                                          <p:spTgt spid="4"/>
                                        </p:tgtEl>
                                        <p:attrNameLst>
                                          <p:attrName>ppt_x</p:attrName>
                                          <p:attrName>ppt_y</p:attrName>
                                        </p:attrNameLst>
                                      </p:cBhvr>
                                      <p:rCtr x="37083" y="0"/>
                                    </p:animMotion>
                                  </p:childTnLst>
                                </p:cTn>
                              </p:par>
                            </p:childTnLst>
                          </p:cTn>
                        </p:par>
                      </p:childTnLst>
                    </p:cTn>
                  </p:par>
                  <p:par>
                    <p:cTn id="34" fill="hold">
                      <p:stCondLst>
                        <p:cond delay="indefinite"/>
                      </p:stCondLst>
                      <p:childTnLst>
                        <p:par>
                          <p:cTn id="35" fill="hold">
                            <p:stCondLst>
                              <p:cond delay="0"/>
                            </p:stCondLst>
                            <p:childTnLst>
                              <p:par>
                                <p:cTn id="36" presetID="53" presetClass="entr" presetSubtype="52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anim calcmode="lin" valueType="num">
                                      <p:cBhvr>
                                        <p:cTn id="41" dur="500" fill="hold"/>
                                        <p:tgtEl>
                                          <p:spTgt spid="7"/>
                                        </p:tgtEl>
                                        <p:attrNameLst>
                                          <p:attrName>ppt_x</p:attrName>
                                        </p:attrNameLst>
                                      </p:cBhvr>
                                      <p:tavLst>
                                        <p:tav tm="0">
                                          <p:val>
                                            <p:fltVal val="0.5"/>
                                          </p:val>
                                        </p:tav>
                                        <p:tav tm="100000">
                                          <p:val>
                                            <p:strVal val="#ppt_x"/>
                                          </p:val>
                                        </p:tav>
                                      </p:tavLst>
                                    </p:anim>
                                    <p:anim calcmode="lin" valueType="num">
                                      <p:cBhvr>
                                        <p:cTn id="42" dur="50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rrowheads="1"/>
          </p:cNvSpPr>
          <p:nvPr>
            <p:ph type="title"/>
          </p:nvPr>
        </p:nvSpPr>
        <p:spPr/>
        <p:txBody>
          <a:bodyPr/>
          <a:lstStyle/>
          <a:p>
            <a:pPr eaLnBrk="1" hangingPunct="1">
              <a:defRPr/>
            </a:pPr>
            <a:r>
              <a:rPr lang="en-US" altLang="en-US" b="1" dirty="0" smtClean="0">
                <a:solidFill>
                  <a:schemeClr val="bg1"/>
                </a:solidFill>
                <a:effectLst>
                  <a:outerShdw blurRad="38100" dist="38100" dir="2700000" algn="tl">
                    <a:srgbClr val="000000">
                      <a:alpha val="43137"/>
                    </a:srgbClr>
                  </a:outerShdw>
                </a:effectLst>
              </a:rPr>
              <a:t>Energy</a:t>
            </a:r>
          </a:p>
        </p:txBody>
      </p:sp>
      <p:pic>
        <p:nvPicPr>
          <p:cNvPr id="20484" name="Picture 5" descr="Pendulum"/>
          <p:cNvPicPr>
            <a:picLocks noChangeAspect="1" noChangeArrowheads="1"/>
          </p:cNvPicPr>
          <p:nvPr/>
        </p:nvPicPr>
        <p:blipFill>
          <a:blip r:embed="rId2" cstate="print"/>
          <a:srcRect/>
          <a:stretch>
            <a:fillRect/>
          </a:stretch>
        </p:blipFill>
        <p:spPr bwMode="auto">
          <a:xfrm>
            <a:off x="609600" y="1295400"/>
            <a:ext cx="8001000" cy="5017349"/>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TotalTime>
  <Words>1424</Words>
  <Application>Microsoft Office PowerPoint</Application>
  <PresentationFormat>On-screen Show (4:3)</PresentationFormat>
  <Paragraphs>170</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FCAT REVIEW Physical Science: Force and Energy</vt:lpstr>
      <vt:lpstr>Force and Motion</vt:lpstr>
      <vt:lpstr>Force and Motion</vt:lpstr>
      <vt:lpstr>PowerPoint Presentation</vt:lpstr>
      <vt:lpstr>Force and Motion </vt:lpstr>
      <vt:lpstr>Energy</vt:lpstr>
      <vt:lpstr>Potential Energy</vt:lpstr>
      <vt:lpstr>Kinetic and Mechanical Energy</vt:lpstr>
      <vt:lpstr>Energy</vt:lpstr>
      <vt:lpstr>Types of Energy</vt:lpstr>
      <vt:lpstr>The Law of Conservation of Energy</vt:lpstr>
      <vt:lpstr>Waves, Sound, and Light</vt:lpstr>
      <vt:lpstr>Waves, Sound, and Light</vt:lpstr>
      <vt:lpstr>The Electromagnetic Spectrum</vt:lpstr>
      <vt:lpstr>The Electromagnetic Spectrum</vt:lpstr>
      <vt:lpstr>PowerPoint Presentation</vt:lpstr>
      <vt:lpstr>The Electromagnetic Spectrum</vt:lpstr>
      <vt:lpstr>Electromagnetic Spectrum</vt:lpstr>
      <vt:lpstr>Waves in different materials</vt:lpstr>
      <vt:lpstr>Waves, Sound, and Light</vt:lpstr>
      <vt:lpstr>Reflect, Refract, Absorb</vt:lpstr>
      <vt:lpstr>PowerPoint Presentation</vt:lpstr>
      <vt:lpstr>HEAT/Thermal energy transfer</vt:lpstr>
      <vt:lpstr>Sample Question </vt:lpstr>
      <vt:lpstr>Sample Question </vt:lpstr>
      <vt:lpstr>Sample Question </vt:lpstr>
      <vt:lpstr>Sample Question </vt:lpstr>
      <vt:lpstr>Sample Question </vt:lpstr>
      <vt:lpstr>Sample Question </vt:lpstr>
      <vt:lpstr>Sample Question </vt:lpstr>
      <vt:lpstr>Sample Question </vt:lpstr>
      <vt:lpstr>Sample Question </vt:lpstr>
      <vt:lpstr>Sample Question </vt:lpstr>
      <vt:lpstr>Sample Question </vt:lpstr>
      <vt:lpstr>Sample Question </vt:lpstr>
      <vt:lpstr>Sample Question </vt:lpstr>
      <vt:lpstr>Sample Question </vt:lpstr>
      <vt:lpstr>Sample Question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FCAT REVIEW Physical Science: Energy</dc:title>
  <dc:creator>Amanda</dc:creator>
  <cp:lastModifiedBy>Windows User</cp:lastModifiedBy>
  <cp:revision>26</cp:revision>
  <dcterms:created xsi:type="dcterms:W3CDTF">2014-04-02T23:37:21Z</dcterms:created>
  <dcterms:modified xsi:type="dcterms:W3CDTF">2016-04-29T19:37:40Z</dcterms:modified>
</cp:coreProperties>
</file>