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58" r:id="rId5"/>
    <p:sldId id="272" r:id="rId6"/>
    <p:sldId id="259" r:id="rId7"/>
    <p:sldId id="261" r:id="rId8"/>
    <p:sldId id="260" r:id="rId9"/>
    <p:sldId id="262" r:id="rId10"/>
    <p:sldId id="264" r:id="rId11"/>
    <p:sldId id="265" r:id="rId12"/>
    <p:sldId id="266" r:id="rId13"/>
    <p:sldId id="267" r:id="rId14"/>
    <p:sldId id="269" r:id="rId15"/>
    <p:sldId id="270" r:id="rId16"/>
    <p:sldId id="26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86AA68-D552-4EBB-816C-9000857587E7}" type="datetimeFigureOut">
              <a:rPr lang="en-US" smtClean="0"/>
              <a:pPr/>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A5A76-1B0F-4D72-89FA-A234E8DFD31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86AA68-D552-4EBB-816C-9000857587E7}" type="datetimeFigureOut">
              <a:rPr lang="en-US" smtClean="0"/>
              <a:pPr/>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A5A76-1B0F-4D72-89FA-A234E8DFD31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86AA68-D552-4EBB-816C-9000857587E7}" type="datetimeFigureOut">
              <a:rPr lang="en-US" smtClean="0"/>
              <a:pPr/>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A5A76-1B0F-4D72-89FA-A234E8DFD31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86AA68-D552-4EBB-816C-9000857587E7}" type="datetimeFigureOut">
              <a:rPr lang="en-US" smtClean="0"/>
              <a:pPr/>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A5A76-1B0F-4D72-89FA-A234E8DFD31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86AA68-D552-4EBB-816C-9000857587E7}" type="datetimeFigureOut">
              <a:rPr lang="en-US" smtClean="0"/>
              <a:pPr/>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A5A76-1B0F-4D72-89FA-A234E8DFD31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86AA68-D552-4EBB-816C-9000857587E7}" type="datetimeFigureOut">
              <a:rPr lang="en-US" smtClean="0"/>
              <a:pPr/>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A5A76-1B0F-4D72-89FA-A234E8DFD31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86AA68-D552-4EBB-816C-9000857587E7}" type="datetimeFigureOut">
              <a:rPr lang="en-US" smtClean="0"/>
              <a:pPr/>
              <a:t>3/31/2014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3A5A76-1B0F-4D72-89FA-A234E8DFD31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86AA68-D552-4EBB-816C-9000857587E7}" type="datetimeFigureOut">
              <a:rPr lang="en-US" smtClean="0"/>
              <a:pPr/>
              <a:t>3/31/2014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3A5A76-1B0F-4D72-89FA-A234E8DFD31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86AA68-D552-4EBB-816C-9000857587E7}" type="datetimeFigureOut">
              <a:rPr lang="en-US" smtClean="0"/>
              <a:pPr/>
              <a:t>3/31/2014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3A5A76-1B0F-4D72-89FA-A234E8DFD3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86AA68-D552-4EBB-816C-9000857587E7}" type="datetimeFigureOut">
              <a:rPr lang="en-US" smtClean="0"/>
              <a:pPr/>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A5A76-1B0F-4D72-89FA-A234E8DFD31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86AA68-D552-4EBB-816C-9000857587E7}" type="datetimeFigureOut">
              <a:rPr lang="en-US" smtClean="0"/>
              <a:pPr/>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A5A76-1B0F-4D72-89FA-A234E8DFD31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86000"/>
            <a:lum bright="-20000"/>
          </a:blip>
          <a:srcRect/>
          <a:stretch>
            <a:fillRect l="-27000" t="-4000" r="-27000" b="-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6AA68-D552-4EBB-816C-9000857587E7}" type="datetimeFigureOut">
              <a:rPr lang="en-US" smtClean="0"/>
              <a:pPr/>
              <a:t>3/31/2014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A5A76-1B0F-4D72-89FA-A234E8DFD31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chemeClr val="bg1"/>
                </a:solidFill>
              </a:rPr>
              <a:t>FCAT Review</a:t>
            </a:r>
            <a:br>
              <a:rPr lang="en-US" b="1" dirty="0" smtClean="0">
                <a:solidFill>
                  <a:schemeClr val="bg1"/>
                </a:solidFill>
              </a:rPr>
            </a:br>
            <a:r>
              <a:rPr lang="en-US" b="1" dirty="0" smtClean="0">
                <a:solidFill>
                  <a:schemeClr val="bg1"/>
                </a:solidFill>
              </a:rPr>
              <a:t>Earths’ Systems</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63490" name="Title 3"/>
          <p:cNvSpPr>
            <a:spLocks noGrp="1"/>
          </p:cNvSpPr>
          <p:nvPr>
            <p:ph type="title"/>
          </p:nvPr>
        </p:nvSpPr>
        <p:spPr/>
        <p:txBody>
          <a:bodyPr/>
          <a:lstStyle/>
          <a:p>
            <a:pPr eaLnBrk="1" hangingPunct="1"/>
            <a:r>
              <a:rPr lang="en-US" altLang="en-US" b="1" dirty="0" smtClean="0">
                <a:solidFill>
                  <a:srgbClr val="FF0000"/>
                </a:solidFill>
                <a:ea typeface="ＭＳ Ｐゴシック" pitchFamily="34" charset="-128"/>
              </a:rPr>
              <a:t>Sample Question </a:t>
            </a:r>
          </a:p>
        </p:txBody>
      </p:sp>
      <p:sp>
        <p:nvSpPr>
          <p:cNvPr id="63491" name="Content Placeholder 4"/>
          <p:cNvSpPr>
            <a:spLocks noGrp="1"/>
          </p:cNvSpPr>
          <p:nvPr>
            <p:ph sz="quarter" idx="1"/>
          </p:nvPr>
        </p:nvSpPr>
        <p:spPr>
          <a:xfrm>
            <a:off x="301625" y="1527175"/>
            <a:ext cx="8504238" cy="4873625"/>
          </a:xfrm>
        </p:spPr>
        <p:txBody>
          <a:bodyPr/>
          <a:lstStyle/>
          <a:p>
            <a:pPr eaLnBrk="1" hangingPunct="1">
              <a:lnSpc>
                <a:spcPct val="90000"/>
              </a:lnSpc>
            </a:pPr>
            <a:r>
              <a:rPr lang="en-US" altLang="en-US" sz="2000" dirty="0" smtClean="0">
                <a:solidFill>
                  <a:schemeClr val="bg1"/>
                </a:solidFill>
                <a:ea typeface="ＭＳ Ｐゴシック" pitchFamily="34" charset="-128"/>
              </a:rPr>
              <a:t>Unusually cold winters are problematic for Florida’s manatees. Colder air temperatures lead to colder water, which lead to manatee illness and death. Fortunately, manatees can take shelter in warmer waters near natural springs and power plants. Which of the following </a:t>
            </a:r>
            <a:r>
              <a:rPr lang="en-US" altLang="en-US" sz="2000" b="1" dirty="0" smtClean="0">
                <a:solidFill>
                  <a:schemeClr val="bg1"/>
                </a:solidFill>
                <a:ea typeface="ＭＳ Ｐゴシック" pitchFamily="34" charset="-128"/>
              </a:rPr>
              <a:t>accurately</a:t>
            </a:r>
            <a:r>
              <a:rPr lang="en-US" altLang="en-US" sz="2000" dirty="0" smtClean="0">
                <a:solidFill>
                  <a:schemeClr val="bg1"/>
                </a:solidFill>
                <a:ea typeface="ＭＳ Ｐゴシック" pitchFamily="34" charset="-128"/>
              </a:rPr>
              <a:t> describes this chain of events leading to manatee illness?</a:t>
            </a:r>
          </a:p>
          <a:p>
            <a:pPr lvl="1" eaLnBrk="1" hangingPunct="1">
              <a:lnSpc>
                <a:spcPct val="90000"/>
              </a:lnSpc>
            </a:pPr>
            <a:r>
              <a:rPr lang="en-US" altLang="en-US" sz="2000" dirty="0" smtClean="0">
                <a:solidFill>
                  <a:schemeClr val="bg1"/>
                </a:solidFill>
                <a:ea typeface="ＭＳ Ｐゴシック" pitchFamily="34" charset="-128"/>
              </a:rPr>
              <a:t>A. Changes in the atmosphere cause changes to the hydrosphere, which affects the biosphere.</a:t>
            </a:r>
          </a:p>
          <a:p>
            <a:pPr lvl="1" eaLnBrk="1" hangingPunct="1">
              <a:lnSpc>
                <a:spcPct val="90000"/>
              </a:lnSpc>
            </a:pPr>
            <a:r>
              <a:rPr lang="en-US" altLang="en-US" sz="2000" dirty="0" smtClean="0">
                <a:solidFill>
                  <a:schemeClr val="bg1"/>
                </a:solidFill>
                <a:ea typeface="ＭＳ Ｐゴシック" pitchFamily="34" charset="-128"/>
              </a:rPr>
              <a:t>B. Changes in the hydrosphere cause changes to the biosphere, which affect the atmosphere.</a:t>
            </a:r>
          </a:p>
          <a:p>
            <a:pPr lvl="1" eaLnBrk="1" hangingPunct="1">
              <a:lnSpc>
                <a:spcPct val="90000"/>
              </a:lnSpc>
            </a:pPr>
            <a:r>
              <a:rPr lang="en-US" altLang="en-US" sz="2000" dirty="0" smtClean="0">
                <a:solidFill>
                  <a:schemeClr val="bg1"/>
                </a:solidFill>
                <a:ea typeface="ＭＳ Ｐゴシック" pitchFamily="34" charset="-128"/>
              </a:rPr>
              <a:t>C. Changes in the </a:t>
            </a:r>
            <a:r>
              <a:rPr lang="en-US" altLang="en-US" sz="2000" dirty="0" err="1" smtClean="0">
                <a:solidFill>
                  <a:schemeClr val="bg1"/>
                </a:solidFill>
                <a:ea typeface="ＭＳ Ｐゴシック" pitchFamily="34" charset="-128"/>
              </a:rPr>
              <a:t>geosphere</a:t>
            </a:r>
            <a:r>
              <a:rPr lang="en-US" altLang="en-US" sz="2000" dirty="0" smtClean="0">
                <a:solidFill>
                  <a:schemeClr val="bg1"/>
                </a:solidFill>
                <a:ea typeface="ＭＳ Ｐゴシック" pitchFamily="34" charset="-128"/>
              </a:rPr>
              <a:t> cause changes to the hydrosphere, which affects the atmosphere.</a:t>
            </a:r>
          </a:p>
          <a:p>
            <a:pPr lvl="1" eaLnBrk="1" hangingPunct="1">
              <a:lnSpc>
                <a:spcPct val="90000"/>
              </a:lnSpc>
            </a:pPr>
            <a:r>
              <a:rPr lang="en-US" altLang="en-US" sz="2000" dirty="0" smtClean="0">
                <a:solidFill>
                  <a:schemeClr val="bg1"/>
                </a:solidFill>
                <a:ea typeface="ＭＳ Ｐゴシック" pitchFamily="34" charset="-128"/>
              </a:rPr>
              <a:t>D. Changes in the atmosphere affect the </a:t>
            </a:r>
            <a:r>
              <a:rPr lang="en-US" altLang="en-US" sz="2000" dirty="0" err="1" smtClean="0">
                <a:solidFill>
                  <a:schemeClr val="bg1"/>
                </a:solidFill>
                <a:ea typeface="ＭＳ Ｐゴシック" pitchFamily="34" charset="-128"/>
              </a:rPr>
              <a:t>cryosphere</a:t>
            </a:r>
            <a:r>
              <a:rPr lang="en-US" altLang="en-US" sz="2000" dirty="0" smtClean="0">
                <a:solidFill>
                  <a:schemeClr val="bg1"/>
                </a:solidFill>
                <a:ea typeface="ＭＳ Ｐゴシック" pitchFamily="34" charset="-128"/>
              </a:rPr>
              <a:t>, which affects the hydrosphere.</a:t>
            </a:r>
          </a:p>
          <a:p>
            <a:pPr lvl="1" eaLnBrk="1" hangingPunct="1">
              <a:lnSpc>
                <a:spcPct val="90000"/>
              </a:lnSpc>
            </a:pPr>
            <a:endParaRPr lang="en-US" altLang="en-US" sz="1900" dirty="0" smtClean="0">
              <a:ea typeface="ＭＳ Ｐゴシック" pitchFamily="34" charset="-128"/>
            </a:endParaRPr>
          </a:p>
          <a:p>
            <a:pPr lvl="1" eaLnBrk="1" hangingPunct="1">
              <a:lnSpc>
                <a:spcPct val="90000"/>
              </a:lnSpc>
            </a:pPr>
            <a:endParaRPr lang="en-US" altLang="en-US" sz="1900" dirty="0" smtClean="0">
              <a:ea typeface="ＭＳ Ｐゴシック" pitchFamily="34" charset="-128"/>
            </a:endParaRPr>
          </a:p>
          <a:p>
            <a:pPr lvl="1" eaLnBrk="1" hangingPunct="1">
              <a:lnSpc>
                <a:spcPct val="90000"/>
              </a:lnSpc>
              <a:buNone/>
            </a:pPr>
            <a:endParaRPr lang="en-US" altLang="en-US" sz="1900" dirty="0"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63491">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64514" name="Title 3"/>
          <p:cNvSpPr>
            <a:spLocks noGrp="1"/>
          </p:cNvSpPr>
          <p:nvPr>
            <p:ph type="title"/>
          </p:nvPr>
        </p:nvSpPr>
        <p:spPr/>
        <p:txBody>
          <a:bodyPr/>
          <a:lstStyle/>
          <a:p>
            <a:pPr eaLnBrk="1" hangingPunct="1"/>
            <a:r>
              <a:rPr lang="en-US" altLang="en-US" b="1" dirty="0" smtClean="0">
                <a:solidFill>
                  <a:srgbClr val="FF0000"/>
                </a:solidFill>
                <a:ea typeface="ＭＳ Ｐゴシック" pitchFamily="34" charset="-128"/>
              </a:rPr>
              <a:t>Sample Question </a:t>
            </a:r>
          </a:p>
        </p:txBody>
      </p:sp>
      <p:sp>
        <p:nvSpPr>
          <p:cNvPr id="64515" name="Content Placeholder 4"/>
          <p:cNvSpPr>
            <a:spLocks noGrp="1"/>
          </p:cNvSpPr>
          <p:nvPr>
            <p:ph sz="quarter" idx="1"/>
          </p:nvPr>
        </p:nvSpPr>
        <p:spPr>
          <a:xfrm>
            <a:off x="301625" y="1527175"/>
            <a:ext cx="8504238" cy="4572000"/>
          </a:xfrm>
        </p:spPr>
        <p:txBody>
          <a:bodyPr>
            <a:normAutofit fontScale="92500" lnSpcReduction="20000"/>
          </a:bodyPr>
          <a:lstStyle/>
          <a:p>
            <a:pPr eaLnBrk="1" hangingPunct="1">
              <a:lnSpc>
                <a:spcPct val="90000"/>
              </a:lnSpc>
            </a:pPr>
            <a:r>
              <a:rPr lang="en-US" altLang="en-US" b="1" dirty="0" smtClean="0">
                <a:solidFill>
                  <a:schemeClr val="bg1"/>
                </a:solidFill>
                <a:effectLst>
                  <a:outerShdw blurRad="38100" dist="38100" dir="2700000" algn="tl">
                    <a:srgbClr val="000000">
                      <a:alpha val="43137"/>
                    </a:srgbClr>
                  </a:outerShdw>
                </a:effectLst>
                <a:ea typeface="ＭＳ Ｐゴシック" pitchFamily="34" charset="-128"/>
              </a:rPr>
              <a:t>The Sun’s energy travels through space to reach Earth. This energy supplies light and heat for the planet. Heat travels in several ways through Earth’s air, water, and land. Which of the following methods of heat transfer is an example of convection?</a:t>
            </a:r>
          </a:p>
          <a:p>
            <a:pPr lvl="1" eaLnBrk="1" hangingPunct="1">
              <a:lnSpc>
                <a:spcPct val="90000"/>
              </a:lnSpc>
            </a:pPr>
            <a:endParaRPr lang="en-US" altLang="en-US" b="1" dirty="0" smtClean="0">
              <a:solidFill>
                <a:schemeClr val="bg1"/>
              </a:solidFill>
              <a:effectLst>
                <a:outerShdw blurRad="38100" dist="38100" dir="2700000" algn="tl">
                  <a:srgbClr val="000000">
                    <a:alpha val="43137"/>
                  </a:srgbClr>
                </a:outerShdw>
              </a:effectLst>
              <a:ea typeface="ＭＳ Ｐゴシック" pitchFamily="34" charset="-128"/>
            </a:endParaRPr>
          </a:p>
          <a:p>
            <a:pPr lvl="1" eaLnBrk="1" hangingPunct="1">
              <a:lnSpc>
                <a:spcPct val="90000"/>
              </a:lnSpc>
            </a:pPr>
            <a:r>
              <a:rPr lang="en-US" altLang="en-US" b="1" dirty="0" smtClean="0">
                <a:solidFill>
                  <a:schemeClr val="bg1"/>
                </a:solidFill>
                <a:effectLst>
                  <a:outerShdw blurRad="38100" dist="38100" dir="2700000" algn="tl">
                    <a:srgbClr val="000000">
                      <a:alpha val="43137"/>
                    </a:srgbClr>
                  </a:outerShdw>
                </a:effectLst>
                <a:ea typeface="ＭＳ Ｐゴシック" pitchFamily="34" charset="-128"/>
              </a:rPr>
              <a:t>A. rays of sunlight reach Earth’s surface</a:t>
            </a:r>
          </a:p>
          <a:p>
            <a:pPr lvl="1" eaLnBrk="1" hangingPunct="1">
              <a:lnSpc>
                <a:spcPct val="90000"/>
              </a:lnSpc>
            </a:pPr>
            <a:r>
              <a:rPr lang="en-US" altLang="en-US" b="1" dirty="0" smtClean="0">
                <a:solidFill>
                  <a:schemeClr val="bg1"/>
                </a:solidFill>
                <a:effectLst>
                  <a:outerShdw blurRad="38100" dist="38100" dir="2700000" algn="tl">
                    <a:srgbClr val="000000">
                      <a:alpha val="43137"/>
                    </a:srgbClr>
                  </a:outerShdw>
                </a:effectLst>
                <a:ea typeface="ＭＳ Ｐゴシック" pitchFamily="34" charset="-128"/>
              </a:rPr>
              <a:t>B. warm air rises and displaces cooler air</a:t>
            </a:r>
          </a:p>
          <a:p>
            <a:pPr lvl="1" eaLnBrk="1" hangingPunct="1">
              <a:lnSpc>
                <a:spcPct val="90000"/>
              </a:lnSpc>
            </a:pPr>
            <a:r>
              <a:rPr lang="en-US" altLang="en-US" b="1" dirty="0" smtClean="0">
                <a:solidFill>
                  <a:schemeClr val="bg1"/>
                </a:solidFill>
                <a:effectLst>
                  <a:outerShdw blurRad="38100" dist="38100" dir="2700000" algn="tl">
                    <a:srgbClr val="000000">
                      <a:alpha val="43137"/>
                    </a:srgbClr>
                  </a:outerShdw>
                </a:effectLst>
                <a:ea typeface="ＭＳ Ｐゴシック" pitchFamily="34" charset="-128"/>
              </a:rPr>
              <a:t>C. heat moves from warmed asphalt into the air</a:t>
            </a:r>
          </a:p>
          <a:p>
            <a:pPr lvl="1" eaLnBrk="1" hangingPunct="1">
              <a:lnSpc>
                <a:spcPct val="90000"/>
              </a:lnSpc>
            </a:pPr>
            <a:r>
              <a:rPr lang="en-US" altLang="en-US" b="1" dirty="0" smtClean="0">
                <a:solidFill>
                  <a:schemeClr val="bg1"/>
                </a:solidFill>
                <a:effectLst>
                  <a:outerShdw blurRad="38100" dist="38100" dir="2700000" algn="tl">
                    <a:srgbClr val="000000">
                      <a:alpha val="43137"/>
                    </a:srgbClr>
                  </a:outerShdw>
                </a:effectLst>
                <a:ea typeface="ＭＳ Ｐゴシック" pitchFamily="34" charset="-128"/>
              </a:rPr>
              <a:t>D. heat moves from the top layer of soil to the lower layers</a:t>
            </a:r>
          </a:p>
          <a:p>
            <a:pPr lvl="1" eaLnBrk="1" hangingPunct="1">
              <a:lnSpc>
                <a:spcPct val="90000"/>
              </a:lnSpc>
            </a:pPr>
            <a:endParaRPr lang="en-US" altLang="en-US" b="1" dirty="0" smtClean="0">
              <a:solidFill>
                <a:schemeClr val="bg1"/>
              </a:solidFill>
              <a:effectLst>
                <a:outerShdw blurRad="38100" dist="38100" dir="2700000" algn="tl">
                  <a:srgbClr val="000000">
                    <a:alpha val="43137"/>
                  </a:srgbClr>
                </a:outerShdw>
              </a:effectLst>
              <a:ea typeface="ＭＳ Ｐゴシック" pitchFamily="34" charset="-128"/>
            </a:endParaRPr>
          </a:p>
          <a:p>
            <a:pPr lvl="1" eaLnBrk="1" hangingPunct="1">
              <a:lnSpc>
                <a:spcPct val="90000"/>
              </a:lnSpc>
              <a:buFont typeface="Wingdings" pitchFamily="2" charset="2"/>
              <a:buNone/>
            </a:pPr>
            <a:endParaRPr lang="en-US" altLang="en-US" b="1" dirty="0" smtClean="0">
              <a:solidFill>
                <a:schemeClr val="bg1"/>
              </a:solidFill>
              <a:effectLst>
                <a:outerShdw blurRad="38100" dist="38100" dir="2700000" algn="tl">
                  <a:srgbClr val="000000">
                    <a:alpha val="43137"/>
                  </a:srgbClr>
                </a:outerShdw>
              </a:effectLst>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64515">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altLang="en-US" b="1" dirty="0" smtClean="0">
                <a:solidFill>
                  <a:srgbClr val="FF0000"/>
                </a:solidFill>
                <a:ea typeface="ＭＳ Ｐゴシック" pitchFamily="34" charset="-128"/>
              </a:rPr>
              <a:t>Sample Question </a:t>
            </a:r>
          </a:p>
        </p:txBody>
      </p:sp>
      <p:sp>
        <p:nvSpPr>
          <p:cNvPr id="65539" name="Content Placeholder 2"/>
          <p:cNvSpPr>
            <a:spLocks noGrp="1"/>
          </p:cNvSpPr>
          <p:nvPr>
            <p:ph sz="quarter" idx="1"/>
          </p:nvPr>
        </p:nvSpPr>
        <p:spPr>
          <a:xfrm>
            <a:off x="301625" y="1527175"/>
            <a:ext cx="8504238" cy="4572000"/>
          </a:xfrm>
        </p:spPr>
        <p:txBody>
          <a:bodyPr>
            <a:normAutofit fontScale="92500" lnSpcReduction="20000"/>
          </a:bodyPr>
          <a:lstStyle/>
          <a:p>
            <a:pPr eaLnBrk="1" hangingPunct="1"/>
            <a:r>
              <a:rPr lang="en-US" altLang="en-US" dirty="0" smtClean="0">
                <a:solidFill>
                  <a:schemeClr val="bg1"/>
                </a:solidFill>
                <a:ea typeface="ＭＳ Ｐゴシック" pitchFamily="34" charset="-128"/>
              </a:rPr>
              <a:t>In December, Bill was driving through Florida with his family. As they drove closer to the coast, Bill noticed that the air grew a little warmer. Which of the following statements </a:t>
            </a:r>
            <a:r>
              <a:rPr lang="en-US" altLang="en-US" b="1" dirty="0" smtClean="0">
                <a:solidFill>
                  <a:schemeClr val="bg1"/>
                </a:solidFill>
                <a:ea typeface="ＭＳ Ｐゴシック" pitchFamily="34" charset="-128"/>
              </a:rPr>
              <a:t>best</a:t>
            </a:r>
            <a:r>
              <a:rPr lang="en-US" altLang="en-US" dirty="0" smtClean="0">
                <a:solidFill>
                  <a:schemeClr val="bg1"/>
                </a:solidFill>
                <a:ea typeface="ＭＳ Ｐゴシック" pitchFamily="34" charset="-128"/>
              </a:rPr>
              <a:t> explains the temperature difference?</a:t>
            </a:r>
          </a:p>
          <a:p>
            <a:pPr lvl="1" eaLnBrk="1" hangingPunct="1"/>
            <a:r>
              <a:rPr lang="en-US" altLang="en-US" dirty="0" smtClean="0">
                <a:solidFill>
                  <a:schemeClr val="bg1"/>
                </a:solidFill>
                <a:ea typeface="ＭＳ Ｐゴシック" pitchFamily="34" charset="-128"/>
              </a:rPr>
              <a:t>A. Air expands at higher temperature</a:t>
            </a:r>
          </a:p>
          <a:p>
            <a:pPr lvl="1" eaLnBrk="1" hangingPunct="1"/>
            <a:r>
              <a:rPr lang="en-US" altLang="en-US" dirty="0" smtClean="0">
                <a:solidFill>
                  <a:schemeClr val="bg1"/>
                </a:solidFill>
                <a:ea typeface="ＭＳ Ｐゴシック" pitchFamily="34" charset="-128"/>
              </a:rPr>
              <a:t>B. Water heats and cools more slowly than land does</a:t>
            </a:r>
          </a:p>
          <a:p>
            <a:pPr lvl="1" eaLnBrk="1" hangingPunct="1"/>
            <a:r>
              <a:rPr lang="en-US" altLang="en-US" dirty="0" smtClean="0">
                <a:solidFill>
                  <a:schemeClr val="bg1"/>
                </a:solidFill>
                <a:ea typeface="ＭＳ Ｐゴシック" pitchFamily="34" charset="-128"/>
              </a:rPr>
              <a:t>C. Warm air moves toward the coastline from inland areas</a:t>
            </a:r>
          </a:p>
          <a:p>
            <a:pPr lvl="1" eaLnBrk="1" hangingPunct="1"/>
            <a:r>
              <a:rPr lang="en-US" altLang="en-US" dirty="0" smtClean="0">
                <a:solidFill>
                  <a:schemeClr val="bg1"/>
                </a:solidFill>
                <a:ea typeface="ＭＳ Ｐゴシック" pitchFamily="34" charset="-128"/>
              </a:rPr>
              <a:t>D. Cool air moves from coastal areas to inland in a sea breeze.</a:t>
            </a:r>
          </a:p>
          <a:p>
            <a:pPr lvl="1" eaLnBrk="1" hangingPunct="1">
              <a:buNone/>
            </a:pPr>
            <a:endParaRPr lang="en-US" altLang="en-US" dirty="0" smtClean="0">
              <a:solidFill>
                <a:schemeClr val="bg1"/>
              </a:solidFill>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65539">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altLang="en-US" b="1" dirty="0" smtClean="0">
                <a:solidFill>
                  <a:srgbClr val="FF0000"/>
                </a:solidFill>
                <a:ea typeface="ＭＳ Ｐゴシック" pitchFamily="34" charset="-128"/>
              </a:rPr>
              <a:t>Sample Question </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1295400"/>
            <a:ext cx="8229600" cy="249611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04800" y="3962400"/>
            <a:ext cx="8615363" cy="2627491"/>
          </a:xfrm>
          <a:prstGeom prst="rect">
            <a:avLst/>
          </a:prstGeom>
          <a:noFill/>
          <a:ln w="9525">
            <a:noFill/>
            <a:miter lim="800000"/>
            <a:headEnd/>
            <a:tailEnd/>
          </a:ln>
        </p:spPr>
      </p:pic>
      <p:sp>
        <p:nvSpPr>
          <p:cNvPr id="5" name="Oval 4"/>
          <p:cNvSpPr/>
          <p:nvPr/>
        </p:nvSpPr>
        <p:spPr>
          <a:xfrm>
            <a:off x="533400" y="3429000"/>
            <a:ext cx="304800" cy="304800"/>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81000" y="6172200"/>
            <a:ext cx="304800" cy="304800"/>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altLang="en-US" b="1" dirty="0" smtClean="0">
                <a:solidFill>
                  <a:srgbClr val="FF0000"/>
                </a:solidFill>
                <a:ea typeface="ＭＳ Ｐゴシック" pitchFamily="34" charset="-128"/>
              </a:rPr>
              <a:t>Sample Question </a:t>
            </a:r>
          </a:p>
        </p:txBody>
      </p:sp>
      <p:pic>
        <p:nvPicPr>
          <p:cNvPr id="2050" name="Picture 2"/>
          <p:cNvPicPr>
            <a:picLocks noGrp="1" noChangeAspect="1" noChangeArrowheads="1"/>
          </p:cNvPicPr>
          <p:nvPr>
            <p:ph idx="1"/>
          </p:nvPr>
        </p:nvPicPr>
        <p:blipFill>
          <a:blip r:embed="rId2" cstate="print"/>
          <a:srcRect/>
          <a:stretch>
            <a:fillRect/>
          </a:stretch>
        </p:blipFill>
        <p:spPr bwMode="auto">
          <a:xfrm>
            <a:off x="762000" y="1219200"/>
            <a:ext cx="7319840" cy="4953000"/>
          </a:xfrm>
          <a:prstGeom prst="rect">
            <a:avLst/>
          </a:prstGeom>
          <a:noFill/>
          <a:ln w="9525">
            <a:noFill/>
            <a:miter lim="800000"/>
            <a:headEnd/>
            <a:tailEnd/>
          </a:ln>
        </p:spPr>
      </p:pic>
      <p:sp>
        <p:nvSpPr>
          <p:cNvPr id="4" name="Oval 3"/>
          <p:cNvSpPr/>
          <p:nvPr/>
        </p:nvSpPr>
        <p:spPr>
          <a:xfrm>
            <a:off x="838200" y="5867400"/>
            <a:ext cx="304800" cy="304800"/>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altLang="en-US" b="1" dirty="0" smtClean="0">
                <a:solidFill>
                  <a:srgbClr val="FF0000"/>
                </a:solidFill>
                <a:ea typeface="ＭＳ Ｐゴシック" pitchFamily="34" charset="-128"/>
              </a:rPr>
              <a:t>Sample Question </a:t>
            </a:r>
          </a:p>
        </p:txBody>
      </p:sp>
      <p:pic>
        <p:nvPicPr>
          <p:cNvPr id="3074" name="Picture 2"/>
          <p:cNvPicPr>
            <a:picLocks noGrp="1" noChangeAspect="1" noChangeArrowheads="1"/>
          </p:cNvPicPr>
          <p:nvPr>
            <p:ph idx="1"/>
          </p:nvPr>
        </p:nvPicPr>
        <p:blipFill>
          <a:blip r:embed="rId2" cstate="print"/>
          <a:srcRect/>
          <a:stretch>
            <a:fillRect/>
          </a:stretch>
        </p:blipFill>
        <p:spPr bwMode="auto">
          <a:xfrm>
            <a:off x="1143000" y="1524000"/>
            <a:ext cx="6924675" cy="20955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838200" y="4038600"/>
            <a:ext cx="7553325" cy="2381250"/>
          </a:xfrm>
          <a:prstGeom prst="rect">
            <a:avLst/>
          </a:prstGeom>
          <a:noFill/>
          <a:ln w="9525">
            <a:noFill/>
            <a:miter lim="800000"/>
            <a:headEnd/>
            <a:tailEnd/>
          </a:ln>
        </p:spPr>
      </p:pic>
      <p:sp>
        <p:nvSpPr>
          <p:cNvPr id="5" name="Oval 4"/>
          <p:cNvSpPr/>
          <p:nvPr/>
        </p:nvSpPr>
        <p:spPr>
          <a:xfrm>
            <a:off x="1219200" y="2286000"/>
            <a:ext cx="304800" cy="304800"/>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38200" y="5410200"/>
            <a:ext cx="304800" cy="304800"/>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ppt_x"/>
                                          </p:val>
                                        </p:tav>
                                        <p:tav tm="100000">
                                          <p:val>
                                            <p:strVal val="#ppt_x"/>
                                          </p:val>
                                        </p:tav>
                                      </p:tavLst>
                                    </p:anim>
                                    <p:anim calcmode="lin" valueType="num">
                                      <p:cBhvr additive="base">
                                        <p:cTn id="1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altLang="en-US" b="1" dirty="0" smtClean="0">
                <a:solidFill>
                  <a:srgbClr val="FF0000"/>
                </a:solidFill>
                <a:ea typeface="ＭＳ Ｐゴシック" pitchFamily="34" charset="-128"/>
              </a:rPr>
              <a:t>Sample Question </a:t>
            </a:r>
          </a:p>
        </p:txBody>
      </p:sp>
      <p:pic>
        <p:nvPicPr>
          <p:cNvPr id="4098" name="Picture 2"/>
          <p:cNvPicPr>
            <a:picLocks noGrp="1" noChangeAspect="1" noChangeArrowheads="1"/>
          </p:cNvPicPr>
          <p:nvPr>
            <p:ph idx="1"/>
          </p:nvPr>
        </p:nvPicPr>
        <p:blipFill>
          <a:blip r:embed="rId2" cstate="print"/>
          <a:srcRect/>
          <a:stretch>
            <a:fillRect/>
          </a:stretch>
        </p:blipFill>
        <p:spPr bwMode="auto">
          <a:xfrm>
            <a:off x="1752600" y="1219200"/>
            <a:ext cx="5791200" cy="5393676"/>
          </a:xfrm>
          <a:prstGeom prst="rect">
            <a:avLst/>
          </a:prstGeom>
          <a:noFill/>
          <a:ln w="9525">
            <a:noFill/>
            <a:miter lim="800000"/>
            <a:headEnd/>
            <a:tailEnd/>
          </a:ln>
        </p:spPr>
      </p:pic>
      <p:sp>
        <p:nvSpPr>
          <p:cNvPr id="4" name="Oval 3"/>
          <p:cNvSpPr/>
          <p:nvPr/>
        </p:nvSpPr>
        <p:spPr>
          <a:xfrm>
            <a:off x="1981200" y="6096000"/>
            <a:ext cx="304800" cy="304800"/>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0" y="685800"/>
            <a:ext cx="8991600" cy="5105400"/>
          </a:xfrm>
        </p:spPr>
        <p:txBody>
          <a:bodyPr anchor="t">
            <a:noAutofit/>
          </a:bodyPr>
          <a:lstStyle/>
          <a:p>
            <a:pPr algn="l" eaLnBrk="1" hangingPunct="1">
              <a:defRPr/>
            </a:pPr>
            <a:r>
              <a:rPr lang="en-US" b="1" cap="none" dirty="0" smtClean="0">
                <a:solidFill>
                  <a:schemeClr val="bg1"/>
                </a:solidFill>
                <a:effectLst>
                  <a:outerShdw blurRad="38100" dist="38100" dir="2700000" algn="tl">
                    <a:srgbClr val="000000">
                      <a:alpha val="43137"/>
                    </a:srgbClr>
                  </a:outerShdw>
                </a:effectLst>
              </a:rPr>
              <a:t>The Earth system has 5 main spheres:</a:t>
            </a:r>
          </a:p>
          <a:p>
            <a:pPr algn="l" eaLnBrk="1" hangingPunct="1">
              <a:defRPr/>
            </a:pPr>
            <a:r>
              <a:rPr lang="en-US" b="1" cap="none" dirty="0" smtClean="0">
                <a:solidFill>
                  <a:schemeClr val="bg1"/>
                </a:solidFill>
                <a:effectLst>
                  <a:outerShdw blurRad="38100" dist="38100" dir="2700000" algn="tl">
                    <a:srgbClr val="000000">
                      <a:alpha val="43137"/>
                    </a:srgbClr>
                  </a:outerShdw>
                </a:effectLst>
              </a:rPr>
              <a:t>1) Atmosphere</a:t>
            </a:r>
          </a:p>
          <a:p>
            <a:pPr marL="833438" lvl="1" indent="-285750" eaLnBrk="1" hangingPunct="1">
              <a:buFont typeface="Arial" pitchFamily="34" charset="0"/>
              <a:buChar char="•"/>
              <a:defRPr/>
            </a:pPr>
            <a:r>
              <a:rPr lang="en-US" sz="2000" b="1" dirty="0" smtClean="0">
                <a:solidFill>
                  <a:schemeClr val="bg1"/>
                </a:solidFill>
                <a:effectLst>
                  <a:outerShdw blurRad="38100" dist="38100" dir="2700000" algn="tl">
                    <a:srgbClr val="000000">
                      <a:alpha val="43137"/>
                    </a:srgbClr>
                  </a:outerShdw>
                </a:effectLst>
              </a:rPr>
              <a:t>The envelope of gases that forms Earth’s outermost layer. </a:t>
            </a:r>
          </a:p>
          <a:p>
            <a:pPr marL="833438" lvl="1" indent="-285750" eaLnBrk="1" hangingPunct="1">
              <a:buFont typeface="Arial" pitchFamily="34" charset="0"/>
              <a:buChar char="•"/>
              <a:defRPr/>
            </a:pPr>
            <a:r>
              <a:rPr lang="en-US" sz="2000" b="1" dirty="0" smtClean="0">
                <a:solidFill>
                  <a:schemeClr val="bg1"/>
                </a:solidFill>
                <a:effectLst>
                  <a:outerShdw blurRad="38100" dist="38100" dir="2700000" algn="tl">
                    <a:srgbClr val="000000">
                      <a:alpha val="43137"/>
                    </a:srgbClr>
                  </a:outerShdw>
                </a:effectLst>
              </a:rPr>
              <a:t>It is a mixture of gases- mostly nitrogen and oxygen. </a:t>
            </a:r>
          </a:p>
          <a:p>
            <a:pPr marL="833438" lvl="1" indent="-285750" eaLnBrk="1" hangingPunct="1">
              <a:buFont typeface="Arial" pitchFamily="34" charset="0"/>
              <a:buChar char="•"/>
              <a:defRPr/>
            </a:pPr>
            <a:r>
              <a:rPr lang="en-US" sz="2000" b="1" dirty="0" smtClean="0">
                <a:solidFill>
                  <a:schemeClr val="bg1"/>
                </a:solidFill>
                <a:effectLst>
                  <a:outerShdw blurRad="38100" dist="38100" dir="2700000" algn="tl">
                    <a:srgbClr val="000000">
                      <a:alpha val="43137"/>
                    </a:srgbClr>
                  </a:outerShdw>
                </a:effectLst>
              </a:rPr>
              <a:t>It contains Earth’s weather; the atmosphere is the foundation for the different climates around the world.</a:t>
            </a:r>
          </a:p>
          <a:p>
            <a:pPr algn="l" eaLnBrk="1" hangingPunct="1">
              <a:defRPr/>
            </a:pPr>
            <a:r>
              <a:rPr lang="en-US" b="1" cap="none" dirty="0" smtClean="0">
                <a:solidFill>
                  <a:schemeClr val="bg1"/>
                </a:solidFill>
                <a:effectLst>
                  <a:outerShdw blurRad="38100" dist="38100" dir="2700000" algn="tl">
                    <a:srgbClr val="000000">
                      <a:alpha val="43137"/>
                    </a:srgbClr>
                  </a:outerShdw>
                </a:effectLst>
              </a:rPr>
              <a:t>2) </a:t>
            </a:r>
            <a:r>
              <a:rPr lang="en-US" b="1" cap="none" dirty="0" err="1" smtClean="0">
                <a:solidFill>
                  <a:schemeClr val="bg1"/>
                </a:solidFill>
                <a:effectLst>
                  <a:outerShdw blurRad="38100" dist="38100" dir="2700000" algn="tl">
                    <a:srgbClr val="000000">
                      <a:alpha val="43137"/>
                    </a:srgbClr>
                  </a:outerShdw>
                </a:effectLst>
              </a:rPr>
              <a:t>Geosphere</a:t>
            </a:r>
            <a:endParaRPr lang="en-US" b="1" cap="none" dirty="0" smtClean="0">
              <a:solidFill>
                <a:schemeClr val="bg1"/>
              </a:solidFill>
              <a:effectLst>
                <a:outerShdw blurRad="38100" dist="38100" dir="2700000" algn="tl">
                  <a:srgbClr val="000000">
                    <a:alpha val="43137"/>
                  </a:srgbClr>
                </a:outerShdw>
              </a:effectLst>
            </a:endParaRPr>
          </a:p>
          <a:p>
            <a:pPr marL="833438" lvl="1" indent="-285750" eaLnBrk="1" hangingPunct="1">
              <a:buFont typeface="Arial" pitchFamily="34" charset="0"/>
              <a:buChar char="•"/>
              <a:defRPr/>
            </a:pPr>
            <a:r>
              <a:rPr lang="en-US" sz="2000" b="1" dirty="0" smtClean="0">
                <a:solidFill>
                  <a:schemeClr val="bg1"/>
                </a:solidFill>
                <a:effectLst>
                  <a:outerShdw blurRad="38100" dist="38100" dir="2700000" algn="tl">
                    <a:srgbClr val="000000">
                      <a:alpha val="43137"/>
                    </a:srgbClr>
                  </a:outerShdw>
                </a:effectLst>
              </a:rPr>
              <a:t>3 parts: metal core, solid middle layer, and rocky outer layer. </a:t>
            </a:r>
          </a:p>
          <a:p>
            <a:pPr marL="833438" lvl="1" indent="-285750" eaLnBrk="1" hangingPunct="1">
              <a:buFont typeface="Arial" pitchFamily="34" charset="0"/>
              <a:buChar char="•"/>
              <a:defRPr/>
            </a:pPr>
            <a:r>
              <a:rPr lang="en-US" sz="2000" b="1" dirty="0" smtClean="0">
                <a:solidFill>
                  <a:schemeClr val="bg1"/>
                </a:solidFill>
                <a:effectLst>
                  <a:outerShdw blurRad="38100" dist="38100" dir="2700000" algn="tl">
                    <a:srgbClr val="000000">
                      <a:alpha val="43137"/>
                    </a:srgbClr>
                  </a:outerShdw>
                </a:effectLst>
              </a:rPr>
              <a:t>Nearly all of Earth’s mass is found in Earth’s solid rocks and metals.</a:t>
            </a:r>
          </a:p>
          <a:p>
            <a:pPr algn="l" eaLnBrk="1" hangingPunct="1">
              <a:defRPr/>
            </a:pPr>
            <a:r>
              <a:rPr lang="en-US" b="1" cap="none" dirty="0" smtClean="0">
                <a:solidFill>
                  <a:schemeClr val="bg1"/>
                </a:solidFill>
                <a:effectLst>
                  <a:outerShdw blurRad="38100" dist="38100" dir="2700000" algn="tl">
                    <a:srgbClr val="000000">
                      <a:alpha val="43137"/>
                    </a:srgbClr>
                  </a:outerShdw>
                </a:effectLst>
              </a:rPr>
              <a:t>3) Hydrosphere</a:t>
            </a:r>
          </a:p>
          <a:p>
            <a:pPr marL="833438" lvl="1" indent="-285750" eaLnBrk="1" hangingPunct="1">
              <a:buFont typeface="Arial" pitchFamily="34" charset="0"/>
              <a:buChar char="•"/>
              <a:defRPr/>
            </a:pPr>
            <a:r>
              <a:rPr lang="en-US" sz="2000" b="1" dirty="0" smtClean="0">
                <a:solidFill>
                  <a:schemeClr val="bg1"/>
                </a:solidFill>
                <a:effectLst>
                  <a:outerShdw blurRad="38100" dist="38100" dir="2700000" algn="tl">
                    <a:srgbClr val="000000">
                      <a:alpha val="43137"/>
                    </a:srgbClr>
                  </a:outerShdw>
                </a:effectLst>
              </a:rPr>
              <a:t>Earth’s water</a:t>
            </a:r>
          </a:p>
          <a:p>
            <a:pPr marL="833438" lvl="1" indent="-285750" eaLnBrk="1" hangingPunct="1">
              <a:buFont typeface="Arial" pitchFamily="34" charset="0"/>
              <a:buChar char="•"/>
              <a:defRPr/>
            </a:pPr>
            <a:r>
              <a:rPr lang="en-US" sz="2000" b="1" dirty="0" smtClean="0">
                <a:solidFill>
                  <a:schemeClr val="bg1"/>
                </a:solidFill>
                <a:effectLst>
                  <a:outerShdw blurRad="38100" dist="38100" dir="2700000" algn="tl">
                    <a:srgbClr val="000000">
                      <a:alpha val="43137"/>
                    </a:srgbClr>
                  </a:outerShdw>
                </a:effectLst>
              </a:rPr>
              <a:t>¾ Earth is covered by water.</a:t>
            </a:r>
          </a:p>
          <a:p>
            <a:pPr algn="l" eaLnBrk="1" hangingPunct="1">
              <a:defRPr/>
            </a:pPr>
            <a:r>
              <a:rPr lang="en-US" b="1" cap="none" dirty="0" smtClean="0">
                <a:solidFill>
                  <a:schemeClr val="bg1"/>
                </a:solidFill>
                <a:effectLst>
                  <a:outerShdw blurRad="38100" dist="38100" dir="2700000" algn="tl">
                    <a:srgbClr val="000000">
                      <a:alpha val="43137"/>
                    </a:srgbClr>
                  </a:outerShdw>
                </a:effectLst>
              </a:rPr>
              <a:t>4) </a:t>
            </a:r>
            <a:r>
              <a:rPr lang="en-US" b="1" cap="none" dirty="0" err="1" smtClean="0">
                <a:solidFill>
                  <a:schemeClr val="bg1"/>
                </a:solidFill>
                <a:effectLst>
                  <a:outerShdw blurRad="38100" dist="38100" dir="2700000" algn="tl">
                    <a:srgbClr val="000000">
                      <a:alpha val="43137"/>
                    </a:srgbClr>
                  </a:outerShdw>
                </a:effectLst>
              </a:rPr>
              <a:t>Cryosphere</a:t>
            </a:r>
            <a:endParaRPr lang="en-US" b="1" cap="none" dirty="0" smtClean="0">
              <a:solidFill>
                <a:schemeClr val="bg1"/>
              </a:solidFill>
              <a:effectLst>
                <a:outerShdw blurRad="38100" dist="38100" dir="2700000" algn="tl">
                  <a:srgbClr val="000000">
                    <a:alpha val="43137"/>
                  </a:srgbClr>
                </a:outerShdw>
              </a:effectLst>
            </a:endParaRPr>
          </a:p>
          <a:p>
            <a:pPr marL="833438" lvl="1" indent="-285750" eaLnBrk="1" hangingPunct="1">
              <a:buFont typeface="Arial" pitchFamily="34" charset="0"/>
              <a:buChar char="•"/>
              <a:defRPr/>
            </a:pPr>
            <a:r>
              <a:rPr lang="en-US" sz="2000" b="1" dirty="0" smtClean="0">
                <a:solidFill>
                  <a:schemeClr val="bg1"/>
                </a:solidFill>
                <a:effectLst>
                  <a:outerShdw blurRad="38100" dist="38100" dir="2700000" algn="tl">
                    <a:srgbClr val="000000">
                      <a:alpha val="43137"/>
                    </a:srgbClr>
                  </a:outerShdw>
                </a:effectLst>
              </a:rPr>
              <a:t>Consists of all water in the form of ice: glaciers, ice caps, frozen ground, etc. </a:t>
            </a:r>
          </a:p>
          <a:p>
            <a:pPr marL="833438" lvl="1" indent="-285750" eaLnBrk="1" hangingPunct="1">
              <a:buFont typeface="Arial" pitchFamily="34" charset="0"/>
              <a:buChar char="•"/>
              <a:defRPr/>
            </a:pPr>
            <a:r>
              <a:rPr lang="en-US" sz="2000" b="1" dirty="0" smtClean="0">
                <a:solidFill>
                  <a:schemeClr val="bg1"/>
                </a:solidFill>
                <a:effectLst>
                  <a:outerShdw blurRad="38100" dist="38100" dir="2700000" algn="tl">
                    <a:srgbClr val="000000">
                      <a:alpha val="43137"/>
                    </a:srgbClr>
                  </a:outerShdw>
                </a:effectLst>
              </a:rPr>
              <a:t>Glaciers affect Earth’s </a:t>
            </a:r>
            <a:r>
              <a:rPr lang="en-US" sz="2000" b="1" dirty="0" err="1" smtClean="0">
                <a:solidFill>
                  <a:schemeClr val="bg1"/>
                </a:solidFill>
                <a:effectLst>
                  <a:outerShdw blurRad="38100" dist="38100" dir="2700000" algn="tl">
                    <a:srgbClr val="000000">
                      <a:alpha val="43137"/>
                    </a:srgbClr>
                  </a:outerShdw>
                </a:effectLst>
              </a:rPr>
              <a:t>geosphere</a:t>
            </a:r>
            <a:r>
              <a:rPr lang="en-US" sz="2000" b="1" dirty="0" smtClean="0">
                <a:solidFill>
                  <a:schemeClr val="bg1"/>
                </a:solidFill>
                <a:effectLst>
                  <a:outerShdw blurRad="38100" dist="38100" dir="2700000" algn="tl">
                    <a:srgbClr val="000000">
                      <a:alpha val="43137"/>
                    </a:srgbClr>
                  </a:outerShdw>
                </a:effectLst>
              </a:rPr>
              <a:t> by grinding and eroding rock.</a:t>
            </a:r>
          </a:p>
          <a:p>
            <a:pPr algn="l" eaLnBrk="1" hangingPunct="1">
              <a:defRPr/>
            </a:pPr>
            <a:r>
              <a:rPr lang="en-US" b="1" cap="none" dirty="0" smtClean="0">
                <a:solidFill>
                  <a:schemeClr val="bg1"/>
                </a:solidFill>
                <a:effectLst>
                  <a:outerShdw blurRad="38100" dist="38100" dir="2700000" algn="tl">
                    <a:srgbClr val="000000">
                      <a:alpha val="43137"/>
                    </a:srgbClr>
                  </a:outerShdw>
                </a:effectLst>
              </a:rPr>
              <a:t>5) Biosphere</a:t>
            </a:r>
          </a:p>
          <a:p>
            <a:pPr marL="833438" lvl="1" indent="-285750" eaLnBrk="1" hangingPunct="1">
              <a:buFont typeface="Arial" pitchFamily="34" charset="0"/>
              <a:buChar char="•"/>
              <a:defRPr/>
            </a:pPr>
            <a:r>
              <a:rPr lang="en-US" sz="2000" b="1" dirty="0" smtClean="0">
                <a:solidFill>
                  <a:schemeClr val="bg1"/>
                </a:solidFill>
                <a:effectLst>
                  <a:outerShdw blurRad="38100" dist="38100" dir="2700000" algn="tl">
                    <a:srgbClr val="000000">
                      <a:alpha val="43137"/>
                    </a:srgbClr>
                  </a:outerShdw>
                </a:effectLst>
              </a:rPr>
              <a:t>Parts of Earth that contain living organisms (us!)</a:t>
            </a:r>
          </a:p>
        </p:txBody>
      </p:sp>
      <p:sp>
        <p:nvSpPr>
          <p:cNvPr id="4" name="Title 3"/>
          <p:cNvSpPr>
            <a:spLocks noGrp="1"/>
          </p:cNvSpPr>
          <p:nvPr>
            <p:ph type="title"/>
          </p:nvPr>
        </p:nvSpPr>
        <p:spPr>
          <a:xfrm>
            <a:off x="304800" y="0"/>
            <a:ext cx="8839200" cy="611946"/>
          </a:xfrm>
        </p:spPr>
        <p:txBody>
          <a:bodyPr>
            <a:normAutofit/>
          </a:bodyPr>
          <a:lstStyle/>
          <a:p>
            <a:pPr algn="ctr" eaLnBrk="1" fontAlgn="auto" hangingPunct="1">
              <a:spcAft>
                <a:spcPts val="0"/>
              </a:spcAft>
              <a:defRPr/>
            </a:pPr>
            <a:r>
              <a:rPr lang="en-US" sz="2800" dirty="0" smtClean="0">
                <a:solidFill>
                  <a:srgbClr val="FFFF00"/>
                </a:solidFill>
                <a:ea typeface="+mj-ea"/>
              </a:rPr>
              <a:t>Parts of Earths’ Systems</a:t>
            </a:r>
            <a:endParaRPr lang="en-US" sz="2800" dirty="0">
              <a:solidFill>
                <a:srgbClr val="FFFF00"/>
              </a:solidFill>
              <a:ea typeface="+mj-ea"/>
            </a:endParaRPr>
          </a:p>
        </p:txBody>
      </p:sp>
      <p:pic>
        <p:nvPicPr>
          <p:cNvPr id="6" name="Picture 2" descr="http://images.sciencedaily.com/2011/02/110208112647-large.jpg"/>
          <p:cNvPicPr>
            <a:picLocks noChangeAspect="1" noChangeArrowheads="1"/>
          </p:cNvPicPr>
          <p:nvPr/>
        </p:nvPicPr>
        <p:blipFill>
          <a:blip r:embed="rId2" cstate="print"/>
          <a:srcRect/>
          <a:stretch>
            <a:fillRect/>
          </a:stretch>
        </p:blipFill>
        <p:spPr bwMode="auto">
          <a:xfrm>
            <a:off x="2514600" y="1524000"/>
            <a:ext cx="6035609" cy="4038600"/>
          </a:xfrm>
          <a:prstGeom prst="rect">
            <a:avLst/>
          </a:prstGeom>
          <a:noFill/>
        </p:spPr>
      </p:pic>
      <p:pic>
        <p:nvPicPr>
          <p:cNvPr id="7" name="Picture 4" descr="http://www.gregdutoit.com/i/13Mara_Euphorbia_Storm.jpg"/>
          <p:cNvPicPr>
            <a:picLocks noChangeAspect="1" noChangeArrowheads="1"/>
          </p:cNvPicPr>
          <p:nvPr/>
        </p:nvPicPr>
        <p:blipFill>
          <a:blip r:embed="rId3" cstate="print"/>
          <a:srcRect t="7240"/>
          <a:stretch>
            <a:fillRect/>
          </a:stretch>
        </p:blipFill>
        <p:spPr bwMode="auto">
          <a:xfrm>
            <a:off x="2514600" y="1523999"/>
            <a:ext cx="6019800" cy="396989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additive="base">
                                        <p:cTn id="2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 calcmode="lin" valueType="num">
                                      <p:cBhvr additive="base">
                                        <p:cTn id="3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additive="base">
                                        <p:cTn id="3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additive="base">
                                        <p:cTn id="4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 calcmode="lin" valueType="num">
                                      <p:cBhvr additive="base">
                                        <p:cTn id="4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5">
                                            <p:txEl>
                                              <p:pRg st="11" end="11"/>
                                            </p:txEl>
                                          </p:spTgt>
                                        </p:tgtEl>
                                        <p:attrNameLst>
                                          <p:attrName>style.visibility</p:attrName>
                                        </p:attrNameLst>
                                      </p:cBhvr>
                                      <p:to>
                                        <p:strVal val="visible"/>
                                      </p:to>
                                    </p:set>
                                    <p:anim calcmode="lin" valueType="num">
                                      <p:cBhvr additive="base">
                                        <p:cTn id="5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5">
                                            <p:txEl>
                                              <p:pRg st="12" end="12"/>
                                            </p:txEl>
                                          </p:spTgt>
                                        </p:tgtEl>
                                        <p:attrNameLst>
                                          <p:attrName>style.visibility</p:attrName>
                                        </p:attrNameLst>
                                      </p:cBhvr>
                                      <p:to>
                                        <p:strVal val="visible"/>
                                      </p:to>
                                    </p:set>
                                    <p:anim calcmode="lin" valueType="num">
                                      <p:cBhvr additive="base">
                                        <p:cTn id="57"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5">
                                            <p:txEl>
                                              <p:pRg st="13" end="13"/>
                                            </p:txEl>
                                          </p:spTgt>
                                        </p:tgtEl>
                                        <p:attrNameLst>
                                          <p:attrName>style.visibility</p:attrName>
                                        </p:attrNameLst>
                                      </p:cBhvr>
                                      <p:to>
                                        <p:strVal val="visible"/>
                                      </p:to>
                                    </p:set>
                                    <p:anim calcmode="lin" valueType="num">
                                      <p:cBhvr additive="base">
                                        <p:cTn id="61"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14" end="14"/>
                                            </p:txEl>
                                          </p:spTgt>
                                        </p:tgtEl>
                                        <p:attrNameLst>
                                          <p:attrName>style.visibility</p:attrName>
                                        </p:attrNameLst>
                                      </p:cBhvr>
                                      <p:to>
                                        <p:strVal val="visible"/>
                                      </p:to>
                                    </p:set>
                                    <p:anim calcmode="lin" valueType="num">
                                      <p:cBhvr additive="base">
                                        <p:cTn id="67"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4" end="14"/>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5">
                                            <p:txEl>
                                              <p:pRg st="15" end="15"/>
                                            </p:txEl>
                                          </p:spTgt>
                                        </p:tgtEl>
                                        <p:attrNameLst>
                                          <p:attrName>style.visibility</p:attrName>
                                        </p:attrNameLst>
                                      </p:cBhvr>
                                      <p:to>
                                        <p:strVal val="visible"/>
                                      </p:to>
                                    </p:set>
                                    <p:anim calcmode="lin" valueType="num">
                                      <p:cBhvr additive="base">
                                        <p:cTn id="71"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fill="hold"/>
                                        <p:tgtEl>
                                          <p:spTgt spid="6"/>
                                        </p:tgtEl>
                                        <p:attrNameLst>
                                          <p:attrName>ppt_x</p:attrName>
                                        </p:attrNameLst>
                                      </p:cBhvr>
                                      <p:tavLst>
                                        <p:tav tm="0">
                                          <p:val>
                                            <p:strVal val="#ppt_x"/>
                                          </p:val>
                                        </p:tav>
                                        <p:tav tm="100000">
                                          <p:val>
                                            <p:strVal val="#ppt_x"/>
                                          </p:val>
                                        </p:tav>
                                      </p:tavLst>
                                    </p:anim>
                                    <p:anim calcmode="lin" valueType="num">
                                      <p:cBhvr additive="base">
                                        <p:cTn id="7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7"/>
                                        </p:tgtEl>
                                        <p:attrNameLst>
                                          <p:attrName>style.visibility</p:attrName>
                                        </p:attrNameLst>
                                      </p:cBhvr>
                                      <p:to>
                                        <p:strVal val="visible"/>
                                      </p:to>
                                    </p:set>
                                    <p:anim calcmode="lin" valueType="num">
                                      <p:cBhvr additive="base">
                                        <p:cTn id="83" dur="500" fill="hold"/>
                                        <p:tgtEl>
                                          <p:spTgt spid="7"/>
                                        </p:tgtEl>
                                        <p:attrNameLst>
                                          <p:attrName>ppt_x</p:attrName>
                                        </p:attrNameLst>
                                      </p:cBhvr>
                                      <p:tavLst>
                                        <p:tav tm="0">
                                          <p:val>
                                            <p:strVal val="#ppt_x"/>
                                          </p:val>
                                        </p:tav>
                                        <p:tav tm="100000">
                                          <p:val>
                                            <p:strVal val="#ppt_x"/>
                                          </p:val>
                                        </p:tav>
                                      </p:tavLst>
                                    </p:anim>
                                    <p:anim calcmode="lin" valueType="num">
                                      <p:cBhvr additive="base">
                                        <p:cTn id="8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ucar.edu/learn/images/athylibi.gif"/>
          <p:cNvPicPr>
            <a:picLocks noChangeAspect="1" noChangeArrowheads="1"/>
          </p:cNvPicPr>
          <p:nvPr/>
        </p:nvPicPr>
        <p:blipFill>
          <a:blip r:embed="rId2" cstate="print"/>
          <a:srcRect/>
          <a:stretch>
            <a:fillRect/>
          </a:stretch>
        </p:blipFill>
        <p:spPr bwMode="auto">
          <a:xfrm>
            <a:off x="990600" y="1219200"/>
            <a:ext cx="7162800" cy="5372102"/>
          </a:xfrm>
          <a:prstGeom prst="rect">
            <a:avLst/>
          </a:prstGeom>
          <a:noFill/>
        </p:spPr>
      </p:pic>
      <p:sp>
        <p:nvSpPr>
          <p:cNvPr id="2" name="Title 1"/>
          <p:cNvSpPr>
            <a:spLocks noGrp="1"/>
          </p:cNvSpPr>
          <p:nvPr>
            <p:ph type="title"/>
          </p:nvPr>
        </p:nvSpPr>
        <p:spPr>
          <a:xfrm>
            <a:off x="381000" y="-152400"/>
            <a:ext cx="8229600"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Different Earth system Interactions</a:t>
            </a:r>
            <a:endParaRPr lang="en-US" b="1" dirty="0">
              <a:solidFill>
                <a:schemeClr val="bg1"/>
              </a:solidFill>
              <a:effectLst>
                <a:outerShdw blurRad="38100" dist="38100" dir="2700000" algn="tl">
                  <a:srgbClr val="000000">
                    <a:alpha val="43137"/>
                  </a:srgbClr>
                </a:outerShdw>
              </a:effectLst>
            </a:endParaRPr>
          </a:p>
        </p:txBody>
      </p:sp>
      <p:pic>
        <p:nvPicPr>
          <p:cNvPr id="1026" name="Picture 2" descr="http://www.ucmp.berkeley.edu/education/dynamic/session4/images_sess4/watercycle.jpg"/>
          <p:cNvPicPr>
            <a:picLocks noChangeAspect="1" noChangeArrowheads="1"/>
          </p:cNvPicPr>
          <p:nvPr/>
        </p:nvPicPr>
        <p:blipFill>
          <a:blip r:embed="rId3" cstate="print"/>
          <a:srcRect/>
          <a:stretch>
            <a:fillRect/>
          </a:stretch>
        </p:blipFill>
        <p:spPr bwMode="auto">
          <a:xfrm>
            <a:off x="609600" y="1143000"/>
            <a:ext cx="7924800" cy="5489725"/>
          </a:xfrm>
          <a:prstGeom prst="rect">
            <a:avLst/>
          </a:prstGeom>
          <a:noFill/>
        </p:spPr>
      </p:pic>
      <p:pic>
        <p:nvPicPr>
          <p:cNvPr id="1030" name="Picture 6" descr="http://images.iop.org/objects/phw/world/20/2/3/PWmod2_02-07.jpg"/>
          <p:cNvPicPr>
            <a:picLocks noChangeAspect="1" noChangeArrowheads="1"/>
          </p:cNvPicPr>
          <p:nvPr/>
        </p:nvPicPr>
        <p:blipFill>
          <a:blip r:embed="rId4" cstate="print"/>
          <a:srcRect/>
          <a:stretch>
            <a:fillRect/>
          </a:stretch>
        </p:blipFill>
        <p:spPr bwMode="auto">
          <a:xfrm>
            <a:off x="609600" y="922487"/>
            <a:ext cx="7924800" cy="59355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 calcmode="lin" valueType="num">
                                      <p:cBhvr additive="base">
                                        <p:cTn id="13" dur="500" fill="hold"/>
                                        <p:tgtEl>
                                          <p:spTgt spid="1030"/>
                                        </p:tgtEl>
                                        <p:attrNameLst>
                                          <p:attrName>ppt_x</p:attrName>
                                        </p:attrNameLst>
                                      </p:cBhvr>
                                      <p:tavLst>
                                        <p:tav tm="0">
                                          <p:val>
                                            <p:strVal val="#ppt_x"/>
                                          </p:val>
                                        </p:tav>
                                        <p:tav tm="100000">
                                          <p:val>
                                            <p:strVal val="#ppt_x"/>
                                          </p:val>
                                        </p:tav>
                                      </p:tavLst>
                                    </p:anim>
                                    <p:anim calcmode="lin" valueType="num">
                                      <p:cBhvr additive="base">
                                        <p:cTn id="1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1371600"/>
            <a:ext cx="9144000" cy="1524000"/>
          </a:xfrm>
        </p:spPr>
        <p:txBody>
          <a:bodyPr>
            <a:normAutofit fontScale="92500"/>
          </a:bodyPr>
          <a:lstStyle/>
          <a:p>
            <a:pPr algn="l">
              <a:defRPr/>
            </a:pPr>
            <a:r>
              <a:rPr lang="en-US" sz="2000" b="1" spc="0" dirty="0" smtClean="0">
                <a:solidFill>
                  <a:schemeClr val="bg1"/>
                </a:solidFill>
                <a:effectLst>
                  <a:outerShdw blurRad="38100" dist="38100" dir="2700000" algn="tl">
                    <a:srgbClr val="000000">
                      <a:alpha val="43137"/>
                    </a:srgbClr>
                  </a:outerShdw>
                </a:effectLst>
              </a:rPr>
              <a:t>The atmosphere </a:t>
            </a:r>
            <a:r>
              <a:rPr lang="en-US" sz="2000" b="1" spc="0" dirty="0" smtClean="0">
                <a:solidFill>
                  <a:schemeClr val="bg1"/>
                </a:solidFill>
                <a:effectLst>
                  <a:outerShdw blurRad="38100" dist="38100" dir="2700000" algn="tl">
                    <a:srgbClr val="000000">
                      <a:alpha val="43137"/>
                    </a:srgbClr>
                  </a:outerShdw>
                </a:effectLst>
              </a:rPr>
              <a:t>is held around Earth because of gravity</a:t>
            </a:r>
          </a:p>
          <a:p>
            <a:pPr algn="l">
              <a:defRPr/>
            </a:pPr>
            <a:r>
              <a:rPr lang="en-US" b="1" dirty="0" smtClean="0">
                <a:solidFill>
                  <a:schemeClr val="bg1"/>
                </a:solidFill>
                <a:effectLst>
                  <a:outerShdw blurRad="38100" dist="38100" dir="2700000" algn="tl">
                    <a:srgbClr val="000000">
                      <a:alpha val="43137"/>
                    </a:srgbClr>
                  </a:outerShdw>
                </a:effectLst>
              </a:rPr>
              <a:t>The Atmosphere </a:t>
            </a:r>
            <a:r>
              <a:rPr lang="en-US" sz="2000" b="1" spc="0" dirty="0" smtClean="0">
                <a:solidFill>
                  <a:schemeClr val="bg1"/>
                </a:solidFill>
                <a:effectLst>
                  <a:outerShdw blurRad="38100" dist="38100" dir="2700000" algn="tl">
                    <a:srgbClr val="000000">
                      <a:alpha val="43137"/>
                    </a:srgbClr>
                  </a:outerShdw>
                </a:effectLst>
              </a:rPr>
              <a:t>keeps </a:t>
            </a:r>
            <a:r>
              <a:rPr lang="en-US" sz="2000" b="1" spc="0" dirty="0" smtClean="0">
                <a:solidFill>
                  <a:schemeClr val="bg1"/>
                </a:solidFill>
                <a:effectLst>
                  <a:outerShdw blurRad="38100" dist="38100" dir="2700000" algn="tl">
                    <a:srgbClr val="000000">
                      <a:alpha val="43137"/>
                    </a:srgbClr>
                  </a:outerShdw>
                </a:effectLst>
              </a:rPr>
              <a:t>earth’s surface warm  through a process called the greenhouse effect. </a:t>
            </a:r>
          </a:p>
          <a:p>
            <a:pPr marL="285750" indent="-285750" algn="l">
              <a:buFont typeface="Arial" pitchFamily="34" charset="0"/>
              <a:buChar char="•"/>
              <a:defRPr/>
            </a:pPr>
            <a:r>
              <a:rPr lang="en-US" sz="2000" b="1" cap="none" spc="0" dirty="0" smtClean="0">
                <a:solidFill>
                  <a:srgbClr val="FFFF00"/>
                </a:solidFill>
                <a:effectLst>
                  <a:outerShdw blurRad="38100" dist="38100" dir="2700000" algn="tl">
                    <a:srgbClr val="000000">
                      <a:alpha val="43137"/>
                    </a:srgbClr>
                  </a:outerShdw>
                </a:effectLst>
              </a:rPr>
              <a:t>Earth’s atmosphere serves as insulations</a:t>
            </a:r>
            <a:r>
              <a:rPr lang="en-US" sz="2000" b="1" cap="none" spc="0" dirty="0" smtClean="0">
                <a:solidFill>
                  <a:schemeClr val="bg1"/>
                </a:solidFill>
                <a:effectLst>
                  <a:outerShdw blurRad="38100" dist="38100" dir="2700000" algn="tl">
                    <a:srgbClr val="000000">
                      <a:alpha val="43137"/>
                    </a:srgbClr>
                  </a:outerShdw>
                </a:effectLst>
              </a:rPr>
              <a:t>; it keeps in heat that comes in from the sun. </a:t>
            </a:r>
            <a:endParaRPr lang="en-US" sz="2000" b="1" cap="none" spc="0" dirty="0">
              <a:solidFill>
                <a:schemeClr val="bg1"/>
              </a:solidFill>
              <a:effectLst>
                <a:outerShdw blurRad="38100" dist="38100" dir="2700000" algn="tl">
                  <a:srgbClr val="000000">
                    <a:alpha val="43137"/>
                  </a:srgbClr>
                </a:outerShdw>
              </a:effectLst>
            </a:endParaRPr>
          </a:p>
        </p:txBody>
      </p:sp>
      <p:sp>
        <p:nvSpPr>
          <p:cNvPr id="62467" name="Title 3"/>
          <p:cNvSpPr>
            <a:spLocks noGrp="1"/>
          </p:cNvSpPr>
          <p:nvPr>
            <p:ph type="title"/>
          </p:nvPr>
        </p:nvSpPr>
        <p:spPr>
          <a:xfrm>
            <a:off x="722313" y="533400"/>
            <a:ext cx="7772400" cy="762000"/>
          </a:xfrm>
        </p:spPr>
        <p:txBody>
          <a:bodyPr/>
          <a:lstStyle/>
          <a:p>
            <a:r>
              <a:rPr lang="en-US" dirty="0" smtClean="0">
                <a:solidFill>
                  <a:schemeClr val="bg1"/>
                </a:solidFill>
                <a:ea typeface="ＭＳ Ｐゴシック" pitchFamily="34" charset="-128"/>
              </a:rPr>
              <a:t>Atmosphere</a:t>
            </a:r>
          </a:p>
        </p:txBody>
      </p:sp>
      <p:pic>
        <p:nvPicPr>
          <p:cNvPr id="29698" name="Picture 2" descr="http://www.teachengineering.org/collection/cub_/lessons/cub_whatkindoffootprint/cub_footprint_lesson01_figure1web.jpg"/>
          <p:cNvPicPr>
            <a:picLocks noChangeAspect="1" noChangeArrowheads="1"/>
          </p:cNvPicPr>
          <p:nvPr/>
        </p:nvPicPr>
        <p:blipFill>
          <a:blip r:embed="rId2" cstate="print"/>
          <a:srcRect/>
          <a:stretch>
            <a:fillRect/>
          </a:stretch>
        </p:blipFill>
        <p:spPr bwMode="auto">
          <a:xfrm>
            <a:off x="1752600" y="3230256"/>
            <a:ext cx="5486400" cy="362774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chemeClr val="bg1"/>
                </a:solidFill>
                <a:effectLst>
                  <a:outerShdw blurRad="38100" dist="38100" dir="2700000" algn="tl">
                    <a:srgbClr val="000000">
                      <a:alpha val="43137"/>
                    </a:srgbClr>
                  </a:outerShdw>
                </a:effectLst>
              </a:rPr>
              <a:t>Layers of the Atmosphere</a:t>
            </a:r>
            <a:endParaRPr lang="en-US" b="1" dirty="0">
              <a:solidFill>
                <a:schemeClr val="bg1"/>
              </a:solidFill>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nvGraphicFramePr>
        <p:xfrm>
          <a:off x="1066800" y="1066800"/>
          <a:ext cx="7315200" cy="5595424"/>
        </p:xfrm>
        <a:graphic>
          <a:graphicData uri="http://schemas.openxmlformats.org/drawingml/2006/table">
            <a:tbl>
              <a:tblPr>
                <a:tableStyleId>{3C2FFA5D-87B4-456A-9821-1D502468CF0F}</a:tableStyleId>
              </a:tblPr>
              <a:tblGrid>
                <a:gridCol w="1842579"/>
                <a:gridCol w="1736028"/>
                <a:gridCol w="3736593"/>
              </a:tblGrid>
              <a:tr h="208085">
                <a:tc>
                  <a:txBody>
                    <a:bodyPr/>
                    <a:lstStyle/>
                    <a:p>
                      <a:pPr marL="0" marR="0" algn="ctr">
                        <a:spcBef>
                          <a:spcPts val="0"/>
                        </a:spcBef>
                        <a:spcAft>
                          <a:spcPts val="0"/>
                        </a:spcAft>
                        <a:tabLst>
                          <a:tab pos="1733550" algn="l"/>
                        </a:tabLst>
                      </a:pPr>
                      <a:r>
                        <a:rPr lang="en-US" sz="1600" dirty="0"/>
                        <a:t>Name of Layer</a:t>
                      </a:r>
                      <a:endParaRPr lang="en-US" sz="2000" dirty="0">
                        <a:latin typeface="Times"/>
                        <a:ea typeface="Times"/>
                        <a:cs typeface="Times New Roman"/>
                      </a:endParaRPr>
                    </a:p>
                  </a:txBody>
                  <a:tcPr marL="63944" marR="63944" marT="0" marB="0"/>
                </a:tc>
                <a:tc>
                  <a:txBody>
                    <a:bodyPr/>
                    <a:lstStyle/>
                    <a:p>
                      <a:pPr marL="0" marR="0" algn="ctr">
                        <a:spcBef>
                          <a:spcPts val="0"/>
                        </a:spcBef>
                        <a:spcAft>
                          <a:spcPts val="0"/>
                        </a:spcAft>
                        <a:tabLst>
                          <a:tab pos="1733550" algn="l"/>
                        </a:tabLst>
                      </a:pPr>
                      <a:r>
                        <a:rPr lang="en-US" sz="1600"/>
                        <a:t>Altitude in (km)</a:t>
                      </a:r>
                      <a:endParaRPr lang="en-US" sz="2000">
                        <a:latin typeface="Times"/>
                        <a:ea typeface="Times"/>
                        <a:cs typeface="Times New Roman"/>
                      </a:endParaRPr>
                    </a:p>
                  </a:txBody>
                  <a:tcPr marL="63944" marR="63944" marT="0" marB="0"/>
                </a:tc>
                <a:tc>
                  <a:txBody>
                    <a:bodyPr/>
                    <a:lstStyle/>
                    <a:p>
                      <a:pPr marL="0" marR="0">
                        <a:spcBef>
                          <a:spcPts val="0"/>
                        </a:spcBef>
                        <a:spcAft>
                          <a:spcPts val="0"/>
                        </a:spcAft>
                        <a:tabLst>
                          <a:tab pos="1733550" algn="l"/>
                        </a:tabLst>
                      </a:pPr>
                      <a:r>
                        <a:rPr lang="en-US" sz="1600" dirty="0"/>
                        <a:t>Characteristics of the layer</a:t>
                      </a:r>
                      <a:endParaRPr lang="en-US" sz="2000" dirty="0">
                        <a:latin typeface="Times"/>
                        <a:ea typeface="Times"/>
                        <a:cs typeface="Times New Roman"/>
                      </a:endParaRPr>
                    </a:p>
                  </a:txBody>
                  <a:tcPr marL="63944" marR="63944" marT="0" marB="0"/>
                </a:tc>
              </a:tr>
              <a:tr h="1456592">
                <a:tc>
                  <a:txBody>
                    <a:bodyPr/>
                    <a:lstStyle/>
                    <a:p>
                      <a:pPr marL="0" marR="0" algn="ctr">
                        <a:spcBef>
                          <a:spcPts val="0"/>
                        </a:spcBef>
                        <a:spcAft>
                          <a:spcPts val="0"/>
                        </a:spcAft>
                        <a:tabLst>
                          <a:tab pos="1733550" algn="l"/>
                        </a:tabLst>
                      </a:pPr>
                      <a:r>
                        <a:rPr lang="en-US" sz="1600"/>
                        <a:t>Troposphere</a:t>
                      </a:r>
                      <a:endParaRPr lang="en-US" sz="2000">
                        <a:latin typeface="Times"/>
                        <a:ea typeface="Times"/>
                        <a:cs typeface="Times New Roman"/>
                      </a:endParaRPr>
                    </a:p>
                  </a:txBody>
                  <a:tcPr marL="63944" marR="63944" marT="0" marB="0"/>
                </a:tc>
                <a:tc>
                  <a:txBody>
                    <a:bodyPr/>
                    <a:lstStyle/>
                    <a:p>
                      <a:pPr marL="0" marR="0" algn="ctr">
                        <a:spcBef>
                          <a:spcPts val="0"/>
                        </a:spcBef>
                        <a:spcAft>
                          <a:spcPts val="0"/>
                        </a:spcAft>
                        <a:tabLst>
                          <a:tab pos="1733550" algn="l"/>
                        </a:tabLst>
                      </a:pPr>
                      <a:r>
                        <a:rPr lang="en-US" sz="1600"/>
                        <a:t>(0-16 km)</a:t>
                      </a:r>
                      <a:endParaRPr lang="en-US" sz="2000">
                        <a:latin typeface="Times"/>
                        <a:ea typeface="Times"/>
                        <a:cs typeface="Times New Roman"/>
                      </a:endParaRPr>
                    </a:p>
                  </a:txBody>
                  <a:tcPr marL="63944" marR="63944" marT="0" marB="0"/>
                </a:tc>
                <a:tc>
                  <a:txBody>
                    <a:bodyPr/>
                    <a:lstStyle/>
                    <a:p>
                      <a:pPr marL="342900" marR="0" lvl="0" indent="-342900">
                        <a:spcBef>
                          <a:spcPts val="0"/>
                        </a:spcBef>
                        <a:spcAft>
                          <a:spcPts val="0"/>
                        </a:spcAft>
                        <a:buFont typeface="Wingdings"/>
                        <a:buChar char=""/>
                        <a:tabLst>
                          <a:tab pos="457200" algn="l"/>
                          <a:tab pos="1733550" algn="l"/>
                        </a:tabLst>
                      </a:pPr>
                      <a:r>
                        <a:rPr lang="en-US" sz="1600"/>
                        <a:t>Layer nearest Earth</a:t>
                      </a:r>
                      <a:endParaRPr lang="en-US" sz="2000"/>
                    </a:p>
                    <a:p>
                      <a:pPr marL="342900" marR="0" lvl="0" indent="-342900">
                        <a:spcBef>
                          <a:spcPts val="0"/>
                        </a:spcBef>
                        <a:spcAft>
                          <a:spcPts val="0"/>
                        </a:spcAft>
                        <a:buFont typeface="Wingdings"/>
                        <a:buChar char=""/>
                        <a:tabLst>
                          <a:tab pos="457200" algn="l"/>
                          <a:tab pos="1733550" algn="l"/>
                        </a:tabLst>
                      </a:pPr>
                      <a:r>
                        <a:rPr lang="en-US" sz="1600"/>
                        <a:t>All weather happens here</a:t>
                      </a:r>
                      <a:endParaRPr lang="en-US" sz="2000"/>
                    </a:p>
                    <a:p>
                      <a:pPr marL="342900" marR="0" lvl="0" indent="-342900">
                        <a:spcBef>
                          <a:spcPts val="0"/>
                        </a:spcBef>
                        <a:spcAft>
                          <a:spcPts val="0"/>
                        </a:spcAft>
                        <a:buFont typeface="Wingdings"/>
                        <a:buChar char=""/>
                        <a:tabLst>
                          <a:tab pos="457200" algn="l"/>
                          <a:tab pos="1733550" algn="l"/>
                        </a:tabLst>
                      </a:pPr>
                      <a:r>
                        <a:rPr lang="en-US" sz="1600"/>
                        <a:t>More than half of the total mass of the atmosphere within this layer</a:t>
                      </a:r>
                      <a:endParaRPr lang="en-US" sz="2000"/>
                    </a:p>
                    <a:p>
                      <a:pPr marL="342900" marR="0" lvl="0" indent="-342900">
                        <a:spcBef>
                          <a:spcPts val="0"/>
                        </a:spcBef>
                        <a:spcAft>
                          <a:spcPts val="0"/>
                        </a:spcAft>
                        <a:buFont typeface="Wingdings"/>
                        <a:buChar char=""/>
                        <a:tabLst>
                          <a:tab pos="457200" algn="l"/>
                          <a:tab pos="1733550" algn="l"/>
                        </a:tabLst>
                      </a:pPr>
                      <a:r>
                        <a:rPr lang="en-US" sz="1600"/>
                        <a:t>Temperature drops as altitude increases</a:t>
                      </a:r>
                      <a:endParaRPr lang="en-US" sz="2000">
                        <a:latin typeface="Times"/>
                        <a:ea typeface="Times"/>
                        <a:cs typeface="Times New Roman"/>
                      </a:endParaRPr>
                    </a:p>
                  </a:txBody>
                  <a:tcPr marL="63944" marR="63944" marT="0" marB="0"/>
                </a:tc>
              </a:tr>
              <a:tr h="1248508">
                <a:tc>
                  <a:txBody>
                    <a:bodyPr/>
                    <a:lstStyle/>
                    <a:p>
                      <a:pPr marL="0" marR="0" algn="ctr">
                        <a:spcBef>
                          <a:spcPts val="0"/>
                        </a:spcBef>
                        <a:spcAft>
                          <a:spcPts val="0"/>
                        </a:spcAft>
                        <a:tabLst>
                          <a:tab pos="1733550" algn="l"/>
                        </a:tabLst>
                      </a:pPr>
                      <a:r>
                        <a:rPr lang="en-US" sz="1600"/>
                        <a:t>Stratosphere</a:t>
                      </a:r>
                      <a:endParaRPr lang="en-US" sz="2000">
                        <a:latin typeface="Times"/>
                        <a:ea typeface="Times"/>
                        <a:cs typeface="Times New Roman"/>
                      </a:endParaRPr>
                    </a:p>
                  </a:txBody>
                  <a:tcPr marL="63944" marR="63944" marT="0" marB="0"/>
                </a:tc>
                <a:tc>
                  <a:txBody>
                    <a:bodyPr/>
                    <a:lstStyle/>
                    <a:p>
                      <a:pPr marL="0" marR="0" algn="ctr">
                        <a:spcBef>
                          <a:spcPts val="0"/>
                        </a:spcBef>
                        <a:spcAft>
                          <a:spcPts val="0"/>
                        </a:spcAft>
                        <a:tabLst>
                          <a:tab pos="1733550" algn="l"/>
                        </a:tabLst>
                      </a:pPr>
                      <a:r>
                        <a:rPr lang="en-US" sz="1600"/>
                        <a:t>(16 km – 50 km)</a:t>
                      </a:r>
                      <a:endParaRPr lang="en-US" sz="2000">
                        <a:latin typeface="Times"/>
                        <a:ea typeface="Times"/>
                        <a:cs typeface="Times New Roman"/>
                      </a:endParaRPr>
                    </a:p>
                  </a:txBody>
                  <a:tcPr marL="63944" marR="63944" marT="0" marB="0"/>
                </a:tc>
                <a:tc>
                  <a:txBody>
                    <a:bodyPr/>
                    <a:lstStyle/>
                    <a:p>
                      <a:pPr marL="342900" marR="0" lvl="0" indent="-342900">
                        <a:spcBef>
                          <a:spcPts val="0"/>
                        </a:spcBef>
                        <a:spcAft>
                          <a:spcPts val="0"/>
                        </a:spcAft>
                        <a:buFont typeface="Wingdings"/>
                        <a:buChar char=""/>
                        <a:tabLst>
                          <a:tab pos="457200" algn="l"/>
                          <a:tab pos="1733550" algn="l"/>
                        </a:tabLst>
                      </a:pPr>
                      <a:r>
                        <a:rPr lang="en-US" sz="1600"/>
                        <a:t>Most jets fly in this layer</a:t>
                      </a:r>
                      <a:endParaRPr lang="en-US" sz="2000"/>
                    </a:p>
                    <a:p>
                      <a:pPr marL="342900" marR="0" lvl="0" indent="-342900">
                        <a:spcBef>
                          <a:spcPts val="0"/>
                        </a:spcBef>
                        <a:spcAft>
                          <a:spcPts val="0"/>
                        </a:spcAft>
                        <a:buFont typeface="Wingdings"/>
                        <a:buChar char=""/>
                        <a:tabLst>
                          <a:tab pos="457200" algn="l"/>
                          <a:tab pos="1733550" algn="l"/>
                        </a:tabLst>
                      </a:pPr>
                      <a:r>
                        <a:rPr lang="en-US" sz="1600"/>
                        <a:t>Protective ozone layer is at the top of this layer</a:t>
                      </a:r>
                      <a:endParaRPr lang="en-US" sz="2000"/>
                    </a:p>
                    <a:p>
                      <a:pPr marL="342900" marR="0" lvl="0" indent="-342900">
                        <a:spcBef>
                          <a:spcPts val="0"/>
                        </a:spcBef>
                        <a:spcAft>
                          <a:spcPts val="0"/>
                        </a:spcAft>
                        <a:buFont typeface="Wingdings"/>
                        <a:buChar char=""/>
                        <a:tabLst>
                          <a:tab pos="457200" algn="l"/>
                          <a:tab pos="1733550" algn="l"/>
                        </a:tabLst>
                      </a:pPr>
                      <a:r>
                        <a:rPr lang="en-US" sz="1600"/>
                        <a:t>Jet stream is in this layer</a:t>
                      </a:r>
                      <a:endParaRPr lang="en-US" sz="2000"/>
                    </a:p>
                    <a:p>
                      <a:pPr marL="342900" marR="0" lvl="0" indent="-342900">
                        <a:spcBef>
                          <a:spcPts val="0"/>
                        </a:spcBef>
                        <a:spcAft>
                          <a:spcPts val="0"/>
                        </a:spcAft>
                        <a:buFont typeface="Wingdings"/>
                        <a:buChar char=""/>
                        <a:tabLst>
                          <a:tab pos="457200" algn="l"/>
                          <a:tab pos="1733550" algn="l"/>
                        </a:tabLst>
                      </a:pPr>
                      <a:r>
                        <a:rPr lang="en-US" sz="1600"/>
                        <a:t>Temperature goes up with altitude</a:t>
                      </a:r>
                      <a:endParaRPr lang="en-US" sz="2000">
                        <a:latin typeface="Times"/>
                        <a:ea typeface="Times"/>
                        <a:cs typeface="Times New Roman"/>
                      </a:endParaRPr>
                    </a:p>
                  </a:txBody>
                  <a:tcPr marL="63944" marR="63944" marT="0" marB="0"/>
                </a:tc>
              </a:tr>
              <a:tr h="832338">
                <a:tc>
                  <a:txBody>
                    <a:bodyPr/>
                    <a:lstStyle/>
                    <a:p>
                      <a:pPr marL="0" marR="0" algn="ctr">
                        <a:spcBef>
                          <a:spcPts val="0"/>
                        </a:spcBef>
                        <a:spcAft>
                          <a:spcPts val="0"/>
                        </a:spcAft>
                        <a:tabLst>
                          <a:tab pos="1733550" algn="l"/>
                        </a:tabLst>
                      </a:pPr>
                      <a:r>
                        <a:rPr lang="en-US" sz="1600"/>
                        <a:t>Mesophere</a:t>
                      </a:r>
                      <a:endParaRPr lang="en-US" sz="2000">
                        <a:latin typeface="Times"/>
                        <a:ea typeface="Times"/>
                        <a:cs typeface="Times New Roman"/>
                      </a:endParaRPr>
                    </a:p>
                  </a:txBody>
                  <a:tcPr marL="63944" marR="63944" marT="0" marB="0"/>
                </a:tc>
                <a:tc>
                  <a:txBody>
                    <a:bodyPr/>
                    <a:lstStyle/>
                    <a:p>
                      <a:pPr marL="0" marR="0" algn="ctr">
                        <a:spcBef>
                          <a:spcPts val="0"/>
                        </a:spcBef>
                        <a:spcAft>
                          <a:spcPts val="0"/>
                        </a:spcAft>
                        <a:tabLst>
                          <a:tab pos="1733550" algn="l"/>
                        </a:tabLst>
                      </a:pPr>
                      <a:r>
                        <a:rPr lang="en-US" sz="1600"/>
                        <a:t>(50 km – 90 km)</a:t>
                      </a:r>
                      <a:endParaRPr lang="en-US" sz="2000">
                        <a:latin typeface="Times"/>
                        <a:ea typeface="Times"/>
                        <a:cs typeface="Times New Roman"/>
                      </a:endParaRPr>
                    </a:p>
                  </a:txBody>
                  <a:tcPr marL="63944" marR="63944" marT="0" marB="0"/>
                </a:tc>
                <a:tc>
                  <a:txBody>
                    <a:bodyPr/>
                    <a:lstStyle/>
                    <a:p>
                      <a:pPr marL="342900" marR="0" lvl="0" indent="-342900">
                        <a:spcBef>
                          <a:spcPts val="0"/>
                        </a:spcBef>
                        <a:spcAft>
                          <a:spcPts val="0"/>
                        </a:spcAft>
                        <a:buFont typeface="Wingdings"/>
                        <a:buChar char=""/>
                        <a:tabLst>
                          <a:tab pos="457200" algn="l"/>
                          <a:tab pos="1733550" algn="l"/>
                        </a:tabLst>
                      </a:pPr>
                      <a:r>
                        <a:rPr lang="en-US" sz="1600"/>
                        <a:t>Meteors burn up here</a:t>
                      </a:r>
                      <a:endParaRPr lang="en-US" sz="2000"/>
                    </a:p>
                    <a:p>
                      <a:pPr marL="342900" marR="0" lvl="0" indent="-342900">
                        <a:spcBef>
                          <a:spcPts val="0"/>
                        </a:spcBef>
                        <a:spcAft>
                          <a:spcPts val="0"/>
                        </a:spcAft>
                        <a:buFont typeface="Wingdings"/>
                        <a:buChar char=""/>
                        <a:tabLst>
                          <a:tab pos="457200" algn="l"/>
                          <a:tab pos="1733550" algn="l"/>
                        </a:tabLst>
                      </a:pPr>
                      <a:r>
                        <a:rPr lang="en-US" sz="1600"/>
                        <a:t>Radio waves reflect to earth in this layer</a:t>
                      </a:r>
                      <a:endParaRPr lang="en-US" sz="2000"/>
                    </a:p>
                    <a:p>
                      <a:pPr marL="342900" marR="0" lvl="0" indent="-342900">
                        <a:spcBef>
                          <a:spcPts val="0"/>
                        </a:spcBef>
                        <a:spcAft>
                          <a:spcPts val="0"/>
                        </a:spcAft>
                        <a:buFont typeface="Wingdings"/>
                        <a:buChar char=""/>
                        <a:tabLst>
                          <a:tab pos="457200" algn="l"/>
                          <a:tab pos="1733550" algn="l"/>
                        </a:tabLst>
                      </a:pPr>
                      <a:r>
                        <a:rPr lang="en-US" sz="1600"/>
                        <a:t>This is the coldest layer</a:t>
                      </a:r>
                      <a:endParaRPr lang="en-US" sz="2000">
                        <a:latin typeface="Times"/>
                        <a:ea typeface="Times"/>
                        <a:cs typeface="Times New Roman"/>
                      </a:endParaRPr>
                    </a:p>
                  </a:txBody>
                  <a:tcPr marL="63944" marR="63944" marT="0" marB="0"/>
                </a:tc>
              </a:tr>
              <a:tr h="832338">
                <a:tc>
                  <a:txBody>
                    <a:bodyPr/>
                    <a:lstStyle/>
                    <a:p>
                      <a:pPr marL="0" marR="0" algn="ctr">
                        <a:spcBef>
                          <a:spcPts val="0"/>
                        </a:spcBef>
                        <a:spcAft>
                          <a:spcPts val="0"/>
                        </a:spcAft>
                        <a:tabLst>
                          <a:tab pos="1733550" algn="l"/>
                        </a:tabLst>
                      </a:pPr>
                      <a:r>
                        <a:rPr lang="en-US" sz="1600"/>
                        <a:t>Thermosphere</a:t>
                      </a:r>
                      <a:endParaRPr lang="en-US" sz="2000"/>
                    </a:p>
                    <a:p>
                      <a:pPr marL="0" marR="0" algn="ctr">
                        <a:spcBef>
                          <a:spcPts val="0"/>
                        </a:spcBef>
                        <a:spcAft>
                          <a:spcPts val="0"/>
                        </a:spcAft>
                        <a:tabLst>
                          <a:tab pos="1733550" algn="l"/>
                        </a:tabLst>
                      </a:pPr>
                      <a:r>
                        <a:rPr lang="en-US" sz="1600"/>
                        <a:t>(Ionosphere)-lower part</a:t>
                      </a:r>
                      <a:endParaRPr lang="en-US" sz="2000">
                        <a:latin typeface="Times"/>
                        <a:ea typeface="Times"/>
                        <a:cs typeface="Times New Roman"/>
                      </a:endParaRPr>
                    </a:p>
                  </a:txBody>
                  <a:tcPr marL="63944" marR="63944" marT="0" marB="0"/>
                </a:tc>
                <a:tc>
                  <a:txBody>
                    <a:bodyPr/>
                    <a:lstStyle/>
                    <a:p>
                      <a:pPr marL="0" marR="0" algn="ctr">
                        <a:spcBef>
                          <a:spcPts val="0"/>
                        </a:spcBef>
                        <a:spcAft>
                          <a:spcPts val="0"/>
                        </a:spcAft>
                        <a:tabLst>
                          <a:tab pos="1733550" algn="l"/>
                        </a:tabLst>
                      </a:pPr>
                      <a:r>
                        <a:rPr lang="en-US" sz="1600"/>
                        <a:t>(90 km – 300 km)</a:t>
                      </a:r>
                      <a:endParaRPr lang="en-US" sz="2000">
                        <a:latin typeface="Times"/>
                        <a:ea typeface="Times"/>
                        <a:cs typeface="Times New Roman"/>
                      </a:endParaRPr>
                    </a:p>
                  </a:txBody>
                  <a:tcPr marL="63944" marR="63944" marT="0" marB="0"/>
                </a:tc>
                <a:tc>
                  <a:txBody>
                    <a:bodyPr/>
                    <a:lstStyle/>
                    <a:p>
                      <a:pPr marL="342900" marR="0" lvl="0" indent="-342900">
                        <a:spcBef>
                          <a:spcPts val="0"/>
                        </a:spcBef>
                        <a:spcAft>
                          <a:spcPts val="0"/>
                        </a:spcAft>
                        <a:buFont typeface="Wingdings"/>
                        <a:buChar char=""/>
                        <a:tabLst>
                          <a:tab pos="457200" algn="l"/>
                          <a:tab pos="1733550" algn="l"/>
                        </a:tabLst>
                      </a:pPr>
                      <a:r>
                        <a:rPr lang="en-US" sz="1600" dirty="0"/>
                        <a:t>happen in the lower part of this layer</a:t>
                      </a:r>
                    </a:p>
                    <a:p>
                      <a:pPr marL="342900" marR="0" lvl="0" indent="-342900">
                        <a:spcBef>
                          <a:spcPts val="0"/>
                        </a:spcBef>
                        <a:spcAft>
                          <a:spcPts val="0"/>
                        </a:spcAft>
                        <a:buFont typeface="Wingdings"/>
                        <a:buChar char=""/>
                        <a:tabLst>
                          <a:tab pos="457200" algn="l"/>
                          <a:tab pos="1733550" algn="l"/>
                        </a:tabLst>
                      </a:pPr>
                      <a:r>
                        <a:rPr lang="en-US" sz="1600" dirty="0"/>
                        <a:t>Hottest layer in the atmosphere</a:t>
                      </a:r>
                      <a:endParaRPr lang="en-US" sz="2000" dirty="0">
                        <a:latin typeface="Times"/>
                        <a:ea typeface="Times"/>
                        <a:cs typeface="Times New Roman"/>
                      </a:endParaRPr>
                    </a:p>
                  </a:txBody>
                  <a:tcPr marL="63944" marR="63944" marT="0" marB="0"/>
                </a:tc>
              </a:tr>
              <a:tr h="832338">
                <a:tc>
                  <a:txBody>
                    <a:bodyPr/>
                    <a:lstStyle/>
                    <a:p>
                      <a:pPr marL="0" marR="0" algn="ctr">
                        <a:spcBef>
                          <a:spcPts val="0"/>
                        </a:spcBef>
                        <a:spcAft>
                          <a:spcPts val="0"/>
                        </a:spcAft>
                        <a:tabLst>
                          <a:tab pos="1733550" algn="l"/>
                        </a:tabLst>
                      </a:pPr>
                      <a:r>
                        <a:rPr lang="en-US" sz="1600"/>
                        <a:t>Exosphere</a:t>
                      </a:r>
                      <a:endParaRPr lang="en-US" sz="2000">
                        <a:latin typeface="Times"/>
                        <a:ea typeface="Times"/>
                        <a:cs typeface="Times New Roman"/>
                      </a:endParaRPr>
                    </a:p>
                  </a:txBody>
                  <a:tcPr marL="63944" marR="63944" marT="0" marB="0"/>
                </a:tc>
                <a:tc>
                  <a:txBody>
                    <a:bodyPr/>
                    <a:lstStyle/>
                    <a:p>
                      <a:pPr marL="0" marR="0" algn="ctr">
                        <a:spcBef>
                          <a:spcPts val="0"/>
                        </a:spcBef>
                        <a:spcAft>
                          <a:spcPts val="0"/>
                        </a:spcAft>
                        <a:tabLst>
                          <a:tab pos="1733550" algn="l"/>
                        </a:tabLst>
                      </a:pPr>
                      <a:r>
                        <a:rPr lang="en-US" sz="1600"/>
                        <a:t>(300 km – 600 km)</a:t>
                      </a:r>
                      <a:endParaRPr lang="en-US" sz="2000">
                        <a:latin typeface="Times"/>
                        <a:ea typeface="Times"/>
                        <a:cs typeface="Times New Roman"/>
                      </a:endParaRPr>
                    </a:p>
                  </a:txBody>
                  <a:tcPr marL="63944" marR="63944" marT="0" marB="0"/>
                </a:tc>
                <a:tc>
                  <a:txBody>
                    <a:bodyPr/>
                    <a:lstStyle/>
                    <a:p>
                      <a:pPr marL="342900" marR="0" lvl="0" indent="-342900">
                        <a:spcBef>
                          <a:spcPts val="0"/>
                        </a:spcBef>
                        <a:spcAft>
                          <a:spcPts val="0"/>
                        </a:spcAft>
                        <a:buFont typeface="Wingdings"/>
                        <a:buChar char=""/>
                        <a:tabLst>
                          <a:tab pos="457200" algn="l"/>
                          <a:tab pos="1733550" algn="l"/>
                        </a:tabLst>
                      </a:pPr>
                      <a:r>
                        <a:rPr lang="en-US" sz="1600" dirty="0"/>
                        <a:t>Satellites orbit in this layer</a:t>
                      </a:r>
                      <a:endParaRPr lang="en-US" sz="2000" dirty="0"/>
                    </a:p>
                    <a:p>
                      <a:pPr marL="342900" marR="0" lvl="0" indent="-342900">
                        <a:spcBef>
                          <a:spcPts val="0"/>
                        </a:spcBef>
                        <a:spcAft>
                          <a:spcPts val="0"/>
                        </a:spcAft>
                        <a:buFont typeface="Wingdings"/>
                        <a:buChar char=""/>
                        <a:tabLst>
                          <a:tab pos="457200" algn="l"/>
                          <a:tab pos="1733550" algn="l"/>
                        </a:tabLst>
                      </a:pPr>
                      <a:r>
                        <a:rPr lang="en-US" sz="1600" dirty="0"/>
                        <a:t>Outermost layer</a:t>
                      </a:r>
                      <a:endParaRPr lang="en-US" sz="2000" dirty="0"/>
                    </a:p>
                    <a:p>
                      <a:pPr marL="342900" marR="0" lvl="0" indent="-342900">
                        <a:spcBef>
                          <a:spcPts val="0"/>
                        </a:spcBef>
                        <a:spcAft>
                          <a:spcPts val="0"/>
                        </a:spcAft>
                        <a:buFont typeface="Wingdings"/>
                        <a:buChar char=""/>
                        <a:tabLst>
                          <a:tab pos="457200" algn="l"/>
                          <a:tab pos="1733550" algn="l"/>
                        </a:tabLst>
                      </a:pPr>
                      <a:r>
                        <a:rPr lang="en-US" sz="1600" dirty="0"/>
                        <a:t>Temperature goes up with altitude</a:t>
                      </a:r>
                      <a:endParaRPr lang="en-US" sz="2000" dirty="0">
                        <a:latin typeface="Times"/>
                        <a:ea typeface="Times"/>
                        <a:cs typeface="Times New Roman"/>
                      </a:endParaRPr>
                    </a:p>
                  </a:txBody>
                  <a:tcPr marL="63944" marR="63944" marT="0" marB="0"/>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1524000"/>
            <a:ext cx="8839200" cy="5181600"/>
          </a:xfrm>
        </p:spPr>
        <p:txBody>
          <a:bodyPr/>
          <a:lstStyle/>
          <a:p>
            <a:pPr algn="l">
              <a:defRPr/>
            </a:pPr>
            <a:r>
              <a:rPr lang="en-US"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Weather</a:t>
            </a:r>
          </a:p>
          <a:p>
            <a:pPr marL="285750" indent="-285750" algn="l">
              <a:buFont typeface="Arial" pitchFamily="34" charset="0"/>
              <a:buChar char="•"/>
              <a:defRPr/>
            </a:pPr>
            <a:r>
              <a:rPr lang="en-US" sz="2400" b="1" cap="none" spc="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 condition of Earth’s atmosphere</a:t>
            </a:r>
          </a:p>
          <a:p>
            <a:pPr marL="285750" indent="-285750" algn="l">
              <a:defRPr/>
            </a:pPr>
            <a:r>
              <a:rPr lang="en-US" sz="2400" b="1" cap="none" spc="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 particular time and place. As </a:t>
            </a:r>
          </a:p>
          <a:p>
            <a:pPr marL="285750" indent="-285750" algn="l">
              <a:defRPr/>
            </a:pPr>
            <a:r>
              <a:rPr lang="en-US" sz="2400" b="1" cap="none" spc="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interactions between parts of the Earth</a:t>
            </a:r>
          </a:p>
          <a:p>
            <a:pPr marL="285750" indent="-285750" algn="l">
              <a:defRPr/>
            </a:pPr>
            <a:r>
              <a:rPr lang="en-US" sz="2400" b="1" cap="none" spc="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system change, so does the weather.</a:t>
            </a:r>
          </a:p>
          <a:p>
            <a:pPr algn="l">
              <a:defRPr/>
            </a:pPr>
            <a:r>
              <a:rPr lang="en-US" sz="2400" b="1" cap="none" spc="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CLIMATE</a:t>
            </a:r>
          </a:p>
          <a:p>
            <a:pPr marL="285750" indent="-285750" algn="l">
              <a:buFont typeface="Arial" pitchFamily="34" charset="0"/>
              <a:buChar char="•"/>
              <a:defRPr/>
            </a:pPr>
            <a:r>
              <a:rPr lang="en-US" sz="2400" b="1" cap="none" spc="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 average annual conditions of temperature, precipitation, winds, and clouds in an area. </a:t>
            </a:r>
            <a:endParaRPr lang="en-US" sz="2400" b="1" cap="none" spc="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l">
              <a:defRPr/>
            </a:pPr>
            <a:r>
              <a:rPr lang="en-US" sz="2400" b="1" cap="none" spc="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 difference between weather and climate is that weather refers to the atmospheric conditions at a particular point in time, while climate refers to average, year-after-year weather patterns over an extended amount of time. </a:t>
            </a:r>
            <a:endParaRPr lang="en-US" sz="2400" b="1" cap="none" spc="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1443" name="Title 3"/>
          <p:cNvSpPr>
            <a:spLocks noGrp="1"/>
          </p:cNvSpPr>
          <p:nvPr>
            <p:ph type="title"/>
          </p:nvPr>
        </p:nvSpPr>
        <p:spPr>
          <a:xfrm>
            <a:off x="609600" y="457200"/>
            <a:ext cx="4078287" cy="533400"/>
          </a:xfrm>
        </p:spPr>
        <p:txBody>
          <a:bodyPr>
            <a:normAutofit fontScale="90000"/>
          </a:bodyPr>
          <a:lstStyle/>
          <a:p>
            <a:r>
              <a:rPr lang="en-US" dirty="0" smtClean="0">
                <a:solidFill>
                  <a:srgbClr val="FFFF00"/>
                </a:solidFill>
                <a:ea typeface="ＭＳ Ｐゴシック" pitchFamily="34" charset="-128"/>
              </a:rPr>
              <a:t>Weather Vs. Climate</a:t>
            </a:r>
          </a:p>
        </p:txBody>
      </p:sp>
      <p:pic>
        <p:nvPicPr>
          <p:cNvPr id="4" name="Picture 3" descr="worldclimate"/>
          <p:cNvPicPr>
            <a:picLocks noChangeAspect="1" noChangeArrowheads="1"/>
          </p:cNvPicPr>
          <p:nvPr/>
        </p:nvPicPr>
        <p:blipFill>
          <a:blip r:embed="rId2" cstate="print"/>
          <a:srcRect/>
          <a:stretch>
            <a:fillRect/>
          </a:stretch>
        </p:blipFill>
        <p:spPr bwMode="auto">
          <a:xfrm>
            <a:off x="5334000" y="609600"/>
            <a:ext cx="3810000" cy="3335977"/>
          </a:xfrm>
          <a:prstGeom prst="rect">
            <a:avLst/>
          </a:prstGeom>
          <a:noFill/>
          <a:ln w="9525">
            <a:noFill/>
            <a:miter lim="800000"/>
            <a:headEnd/>
            <a:tailEnd/>
          </a:ln>
        </p:spPr>
      </p:pic>
      <p:pic>
        <p:nvPicPr>
          <p:cNvPr id="5" name="Picture 4" descr="http://exploringafrica.matrix.msu.edu/images/africavegetation.jpg"/>
          <p:cNvPicPr>
            <a:picLocks noChangeAspect="1" noChangeArrowheads="1"/>
          </p:cNvPicPr>
          <p:nvPr/>
        </p:nvPicPr>
        <p:blipFill>
          <a:blip r:embed="rId3" cstate="print"/>
          <a:srcRect t="7092" r="5709" b="2128"/>
          <a:stretch>
            <a:fillRect/>
          </a:stretch>
        </p:blipFill>
        <p:spPr bwMode="auto">
          <a:xfrm>
            <a:off x="-228600" y="685800"/>
            <a:ext cx="4800600" cy="4800600"/>
          </a:xfrm>
          <a:prstGeom prst="rect">
            <a:avLst/>
          </a:prstGeom>
          <a:noFill/>
        </p:spPr>
      </p:pic>
      <p:pic>
        <p:nvPicPr>
          <p:cNvPr id="6" name="Picture 6" descr="http://weather.yahoo.com/images/afr_outlookf_en_GB_440_mdy_y.jpg"/>
          <p:cNvPicPr>
            <a:picLocks noChangeAspect="1" noChangeArrowheads="1"/>
          </p:cNvPicPr>
          <p:nvPr/>
        </p:nvPicPr>
        <p:blipFill>
          <a:blip r:embed="rId4" cstate="print"/>
          <a:srcRect l="10610" r="15122"/>
          <a:stretch>
            <a:fillRect/>
          </a:stretch>
        </p:blipFill>
        <p:spPr bwMode="auto">
          <a:xfrm>
            <a:off x="4572000" y="685800"/>
            <a:ext cx="4917688" cy="4800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0" y="990600"/>
            <a:ext cx="9144000" cy="5867400"/>
          </a:xfrm>
        </p:spPr>
        <p:txBody>
          <a:bodyPr anchor="t">
            <a:noAutofit/>
          </a:bodyPr>
          <a:lstStyle/>
          <a:p>
            <a:pPr algn="l" eaLnBrk="1" fontAlgn="auto" hangingPunct="1">
              <a:spcAft>
                <a:spcPts val="0"/>
              </a:spcAft>
              <a:buFont typeface="Wingdings 2"/>
              <a:buNone/>
              <a:defRPr/>
            </a:pPr>
            <a:r>
              <a:rPr lang="en-US" sz="2400" b="1" dirty="0" smtClean="0">
                <a:solidFill>
                  <a:schemeClr val="bg1"/>
                </a:solidFill>
                <a:effectLst>
                  <a:outerShdw blurRad="38100" dist="38100" dir="2700000" algn="tl">
                    <a:srgbClr val="000000">
                      <a:alpha val="43137"/>
                    </a:srgbClr>
                  </a:outerShdw>
                </a:effectLst>
                <a:ea typeface="+mn-ea"/>
              </a:rPr>
              <a:t>Heat transfer</a:t>
            </a:r>
          </a:p>
          <a:p>
            <a:pPr marL="285750" indent="-285750" algn="l" eaLnBrk="1" fontAlgn="auto" hangingPunct="1">
              <a:spcAft>
                <a:spcPts val="0"/>
              </a:spcAft>
              <a:buFont typeface="Arial"/>
              <a:buChar char="•"/>
              <a:defRPr/>
            </a:pPr>
            <a:r>
              <a:rPr lang="en-US" sz="2400" b="1" cap="none" spc="0" dirty="0" smtClean="0">
                <a:solidFill>
                  <a:schemeClr val="bg1"/>
                </a:solidFill>
                <a:effectLst>
                  <a:outerShdw blurRad="38100" dist="38100" dir="2700000" algn="tl">
                    <a:srgbClr val="000000">
                      <a:alpha val="43137"/>
                    </a:srgbClr>
                  </a:outerShdw>
                </a:effectLst>
                <a:ea typeface="+mn-ea"/>
              </a:rPr>
              <a:t>Convection- the transfer of heat my movement of a fluid (usually liquids and gases).</a:t>
            </a:r>
          </a:p>
          <a:p>
            <a:pPr marL="834390" lvl="1" indent="-285750" eaLnBrk="1" fontAlgn="auto" hangingPunct="1">
              <a:spcAft>
                <a:spcPts val="0"/>
              </a:spcAft>
              <a:buFont typeface="Arial"/>
              <a:buChar char="•"/>
              <a:defRPr/>
            </a:pPr>
            <a:r>
              <a:rPr lang="en-US" sz="2400" b="1" dirty="0" smtClean="0">
                <a:solidFill>
                  <a:schemeClr val="bg1"/>
                </a:solidFill>
                <a:effectLst>
                  <a:outerShdw blurRad="38100" dist="38100" dir="2700000" algn="tl">
                    <a:srgbClr val="000000">
                      <a:alpha val="43137"/>
                    </a:srgbClr>
                  </a:outerShdw>
                </a:effectLst>
                <a:ea typeface="+mn-ea"/>
              </a:rPr>
              <a:t> In fluids, atoms and molecules can move easily from one place to another.</a:t>
            </a:r>
          </a:p>
          <a:p>
            <a:pPr marL="834390" lvl="1" indent="-285750" eaLnBrk="1" fontAlgn="auto" hangingPunct="1">
              <a:spcAft>
                <a:spcPts val="0"/>
              </a:spcAft>
              <a:buFont typeface="Arial"/>
              <a:buChar char="•"/>
              <a:defRPr/>
            </a:pPr>
            <a:r>
              <a:rPr lang="en-US" sz="2400" b="1" dirty="0" smtClean="0">
                <a:solidFill>
                  <a:schemeClr val="bg1"/>
                </a:solidFill>
                <a:effectLst>
                  <a:outerShdw blurRad="38100" dist="38100" dir="2700000" algn="tl">
                    <a:srgbClr val="000000">
                      <a:alpha val="43137"/>
                    </a:srgbClr>
                  </a:outerShdw>
                </a:effectLst>
                <a:ea typeface="+mn-ea"/>
              </a:rPr>
              <a:t>As they move; their energy moves along with them. </a:t>
            </a:r>
          </a:p>
          <a:p>
            <a:pPr marL="285750" indent="-285750" algn="l" eaLnBrk="1" fontAlgn="auto" hangingPunct="1">
              <a:spcAft>
                <a:spcPts val="0"/>
              </a:spcAft>
              <a:buFont typeface="Arial"/>
              <a:buChar char="•"/>
              <a:defRPr/>
            </a:pPr>
            <a:r>
              <a:rPr lang="en-US" sz="2400" b="1" cap="none" spc="0" dirty="0" smtClean="0">
                <a:solidFill>
                  <a:schemeClr val="bg1"/>
                </a:solidFill>
                <a:effectLst>
                  <a:outerShdw blurRad="38100" dist="38100" dir="2700000" algn="tl">
                    <a:srgbClr val="000000">
                      <a:alpha val="43137"/>
                    </a:srgbClr>
                  </a:outerShdw>
                </a:effectLst>
                <a:ea typeface="+mn-ea"/>
              </a:rPr>
              <a:t>Conduction- transfer of heat between 2 substances that are in direct contact.</a:t>
            </a:r>
          </a:p>
          <a:p>
            <a:pPr marL="834390" lvl="1" indent="-285750" eaLnBrk="1" fontAlgn="auto" hangingPunct="1">
              <a:spcAft>
                <a:spcPts val="0"/>
              </a:spcAft>
              <a:buFont typeface="Arial"/>
              <a:buChar char="•"/>
              <a:defRPr/>
            </a:pPr>
            <a:r>
              <a:rPr lang="en-US" sz="2400" b="1" dirty="0" smtClean="0">
                <a:solidFill>
                  <a:schemeClr val="bg1"/>
                </a:solidFill>
                <a:effectLst>
                  <a:outerShdw blurRad="38100" dist="38100" dir="2700000" algn="tl">
                    <a:srgbClr val="000000">
                      <a:alpha val="43137"/>
                    </a:srgbClr>
                  </a:outerShdw>
                </a:effectLst>
                <a:ea typeface="+mn-ea"/>
              </a:rPr>
              <a:t>E.g. Heat being conducted between the grate and (stove top) and the pot.</a:t>
            </a:r>
          </a:p>
          <a:p>
            <a:pPr marL="285750" indent="-285750" algn="l" eaLnBrk="1" fontAlgn="auto" hangingPunct="1">
              <a:spcAft>
                <a:spcPts val="0"/>
              </a:spcAft>
              <a:buFont typeface="Arial"/>
              <a:buChar char="•"/>
              <a:defRPr/>
            </a:pPr>
            <a:r>
              <a:rPr lang="en-US" sz="2400" b="1" cap="none" spc="0" dirty="0" smtClean="0">
                <a:solidFill>
                  <a:schemeClr val="bg1"/>
                </a:solidFill>
                <a:effectLst>
                  <a:outerShdw blurRad="38100" dist="38100" dir="2700000" algn="tl">
                    <a:srgbClr val="000000">
                      <a:alpha val="43137"/>
                    </a:srgbClr>
                  </a:outerShdw>
                </a:effectLst>
                <a:ea typeface="+mn-ea"/>
              </a:rPr>
              <a:t>Radiation- the direct heat of energy by electromagnetic waves. </a:t>
            </a:r>
          </a:p>
          <a:p>
            <a:pPr marL="834390" lvl="1" indent="-285750" eaLnBrk="1" fontAlgn="auto" hangingPunct="1">
              <a:spcAft>
                <a:spcPts val="0"/>
              </a:spcAft>
              <a:buFont typeface="Arial"/>
              <a:buChar char="•"/>
              <a:defRPr/>
            </a:pPr>
            <a:r>
              <a:rPr lang="en-US" sz="2400" b="1" dirty="0" smtClean="0">
                <a:solidFill>
                  <a:schemeClr val="bg1"/>
                </a:solidFill>
                <a:effectLst>
                  <a:outerShdw blurRad="38100" dist="38100" dir="2700000" algn="tl">
                    <a:srgbClr val="000000">
                      <a:alpha val="43137"/>
                    </a:srgbClr>
                  </a:outerShdw>
                </a:effectLst>
                <a:ea typeface="+mn-ea"/>
              </a:rPr>
              <a:t>E.g. Heat you feel from the sun travels to you as infrared radiation.</a:t>
            </a:r>
          </a:p>
          <a:p>
            <a:pPr marL="834390" lvl="1" indent="-285750" eaLnBrk="1" fontAlgn="auto" hangingPunct="1">
              <a:spcAft>
                <a:spcPts val="0"/>
              </a:spcAft>
              <a:buFont typeface="Arial"/>
              <a:buChar char="•"/>
              <a:defRPr/>
            </a:pPr>
            <a:r>
              <a:rPr lang="en-US" sz="2400" b="1" dirty="0" smtClean="0">
                <a:solidFill>
                  <a:schemeClr val="bg1"/>
                </a:solidFill>
                <a:effectLst>
                  <a:outerShdw blurRad="38100" dist="38100" dir="2700000" algn="tl">
                    <a:srgbClr val="000000">
                      <a:alpha val="43137"/>
                    </a:srgbClr>
                  </a:outerShdw>
                </a:effectLst>
                <a:ea typeface="+mn-ea"/>
              </a:rPr>
              <a:t>E.g. Warming yourself by a campfire.</a:t>
            </a:r>
            <a:endParaRPr lang="en-US" sz="2400" b="1" dirty="0">
              <a:solidFill>
                <a:schemeClr val="bg1"/>
              </a:solidFill>
              <a:effectLst>
                <a:outerShdw blurRad="38100" dist="38100" dir="2700000" algn="tl">
                  <a:srgbClr val="000000">
                    <a:alpha val="43137"/>
                  </a:srgbClr>
                </a:outerShdw>
              </a:effectLst>
              <a:ea typeface="+mn-ea"/>
            </a:endParaRPr>
          </a:p>
        </p:txBody>
      </p:sp>
      <p:sp>
        <p:nvSpPr>
          <p:cNvPr id="57347" name="Title 3"/>
          <p:cNvSpPr>
            <a:spLocks noGrp="1"/>
          </p:cNvSpPr>
          <p:nvPr>
            <p:ph type="title"/>
          </p:nvPr>
        </p:nvSpPr>
        <p:spPr>
          <a:xfrm>
            <a:off x="152400" y="76200"/>
            <a:ext cx="8839200" cy="914400"/>
          </a:xfrm>
        </p:spPr>
        <p:txBody>
          <a:bodyPr>
            <a:normAutofit fontScale="90000"/>
          </a:bodyPr>
          <a:lstStyle/>
          <a:p>
            <a:pPr algn="ctr" eaLnBrk="1" hangingPunct="1"/>
            <a:r>
              <a:rPr lang="en-US" altLang="en-US" sz="2800" dirty="0" smtClean="0">
                <a:solidFill>
                  <a:srgbClr val="FFFF00"/>
                </a:solidFill>
                <a:ea typeface="ＭＳ Ｐゴシック" pitchFamily="34" charset="-128"/>
              </a:rPr>
              <a:t>Types of Heat Transfer</a:t>
            </a:r>
            <a:r>
              <a:rPr lang="en-US" altLang="en-US" sz="2800" dirty="0" smtClean="0">
                <a:ea typeface="ＭＳ Ｐゴシック" pitchFamily="34" charset="-128"/>
              </a:rPr>
              <a:t/>
            </a:r>
            <a:br>
              <a:rPr lang="en-US" altLang="en-US" sz="2800" dirty="0" smtClean="0">
                <a:ea typeface="ＭＳ Ｐゴシック" pitchFamily="34" charset="-128"/>
              </a:rPr>
            </a:br>
            <a:endParaRPr lang="en-US" altLang="en-US" sz="2800" dirty="0"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additive="base">
                                        <p:cTn id="3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0" y="1600200"/>
            <a:ext cx="8763000" cy="4038600"/>
          </a:xfrm>
        </p:spPr>
        <p:txBody>
          <a:bodyPr>
            <a:normAutofit/>
          </a:bodyPr>
          <a:lstStyle/>
          <a:p>
            <a:pPr algn="l" eaLnBrk="1" hangingPunct="1">
              <a:defRPr/>
            </a:pPr>
            <a:r>
              <a:rPr lang="en-US" sz="2000" b="1" cap="none" dirty="0" smtClean="0">
                <a:solidFill>
                  <a:schemeClr val="bg1"/>
                </a:solidFill>
                <a:effectLst>
                  <a:outerShdw blurRad="38100" dist="38100" dir="2700000" algn="tl">
                    <a:srgbClr val="000000">
                      <a:alpha val="43137"/>
                    </a:srgbClr>
                  </a:outerShdw>
                </a:effectLst>
              </a:rPr>
              <a:t>TEMPERATURE DIFFERENCES AMONG AIR, WATER, AND LAND</a:t>
            </a:r>
          </a:p>
          <a:p>
            <a:pPr algn="l" eaLnBrk="1" hangingPunct="1">
              <a:buFont typeface="Arial" pitchFamily="34" charset="0"/>
              <a:buChar char="•"/>
              <a:defRPr/>
            </a:pPr>
            <a:r>
              <a:rPr lang="en-US" sz="2000" b="1" cap="none" dirty="0" smtClean="0">
                <a:solidFill>
                  <a:schemeClr val="bg1"/>
                </a:solidFill>
                <a:effectLst>
                  <a:outerShdw blurRad="38100" dist="38100" dir="2700000" algn="tl">
                    <a:srgbClr val="000000">
                      <a:alpha val="43137"/>
                    </a:srgbClr>
                  </a:outerShdw>
                </a:effectLst>
              </a:rPr>
              <a:t>Land heats and cools more rapidly than water.</a:t>
            </a:r>
          </a:p>
          <a:p>
            <a:pPr marL="833438" lvl="1" indent="-285750" eaLnBrk="1" hangingPunct="1">
              <a:buFont typeface="Arial" pitchFamily="34" charset="0"/>
              <a:buChar char="•"/>
              <a:defRPr/>
            </a:pPr>
            <a:r>
              <a:rPr lang="en-US" sz="2000" b="1" dirty="0" smtClean="0">
                <a:solidFill>
                  <a:schemeClr val="bg1"/>
                </a:solidFill>
                <a:effectLst>
                  <a:outerShdw blurRad="38100" dist="38100" dir="2700000" algn="tl">
                    <a:srgbClr val="000000">
                      <a:alpha val="43137"/>
                    </a:srgbClr>
                  </a:outerShdw>
                </a:effectLst>
              </a:rPr>
              <a:t>Less energy is needed to raise the temperature of land than is needed to raise the temperature of water.</a:t>
            </a:r>
          </a:p>
          <a:p>
            <a:pPr algn="l" eaLnBrk="1" hangingPunct="1">
              <a:buFont typeface="Arial" pitchFamily="34" charset="0"/>
              <a:buChar char="•"/>
              <a:defRPr/>
            </a:pPr>
            <a:r>
              <a:rPr lang="en-US" sz="2000" b="1" cap="none" dirty="0" smtClean="0">
                <a:solidFill>
                  <a:schemeClr val="bg1"/>
                </a:solidFill>
                <a:effectLst>
                  <a:outerShdw blurRad="38100" dist="38100" dir="2700000" algn="tl">
                    <a:srgbClr val="000000">
                      <a:alpha val="43137"/>
                    </a:srgbClr>
                  </a:outerShdw>
                </a:effectLst>
              </a:rPr>
              <a:t>Also, land can heat to higher temperatures than water can. Land can also cool to lower temperatures than water can. </a:t>
            </a:r>
          </a:p>
          <a:p>
            <a:pPr algn="l" eaLnBrk="1" hangingPunct="1">
              <a:buFont typeface="Arial" pitchFamily="34" charset="0"/>
              <a:buChar char="•"/>
              <a:defRPr/>
            </a:pPr>
            <a:r>
              <a:rPr lang="en-US" sz="2000" b="1" cap="none" dirty="0" smtClean="0">
                <a:solidFill>
                  <a:schemeClr val="bg1"/>
                </a:solidFill>
                <a:effectLst>
                  <a:outerShdw blurRad="38100" dist="38100" dir="2700000" algn="tl">
                    <a:srgbClr val="000000">
                      <a:alpha val="43137"/>
                    </a:srgbClr>
                  </a:outerShdw>
                </a:effectLst>
              </a:rPr>
              <a:t>Heating and cooling of Earth’s land and water directly affect the air temperature above these surfaces.</a:t>
            </a:r>
          </a:p>
          <a:p>
            <a:pPr marL="833438" lvl="1" indent="-285750" eaLnBrk="1" hangingPunct="1">
              <a:buFont typeface="Arial" pitchFamily="34" charset="0"/>
              <a:buChar char="•"/>
              <a:defRPr/>
            </a:pPr>
            <a:r>
              <a:rPr lang="en-US" sz="2000" b="1" dirty="0" smtClean="0">
                <a:solidFill>
                  <a:schemeClr val="bg1"/>
                </a:solidFill>
                <a:effectLst>
                  <a:outerShdw blurRad="38100" dist="38100" dir="2700000" algn="tl">
                    <a:srgbClr val="000000">
                      <a:alpha val="43137"/>
                    </a:srgbClr>
                  </a:outerShdw>
                </a:effectLst>
              </a:rPr>
              <a:t>That is, as water and land heat and cool, the air above the water and land heats and cools, too. </a:t>
            </a:r>
          </a:p>
          <a:p>
            <a:pPr marL="833438" lvl="1" indent="-285750" eaLnBrk="1" hangingPunct="1">
              <a:buFont typeface="Arial" pitchFamily="34" charset="0"/>
              <a:buChar char="•"/>
              <a:defRPr/>
            </a:pPr>
            <a:r>
              <a:rPr lang="en-US" sz="2000" b="1" dirty="0" smtClean="0">
                <a:solidFill>
                  <a:schemeClr val="bg1"/>
                </a:solidFill>
                <a:effectLst>
                  <a:outerShdw blurRad="38100" dist="38100" dir="2700000" algn="tl">
                    <a:srgbClr val="000000">
                      <a:alpha val="43137"/>
                    </a:srgbClr>
                  </a:outerShdw>
                </a:effectLst>
              </a:rPr>
              <a:t>This process helps create winds. </a:t>
            </a:r>
          </a:p>
        </p:txBody>
      </p:sp>
      <p:sp>
        <p:nvSpPr>
          <p:cNvPr id="59395" name="Title 3"/>
          <p:cNvSpPr>
            <a:spLocks noGrp="1"/>
          </p:cNvSpPr>
          <p:nvPr>
            <p:ph type="title"/>
          </p:nvPr>
        </p:nvSpPr>
        <p:spPr>
          <a:xfrm>
            <a:off x="152400" y="228600"/>
            <a:ext cx="8762999" cy="1219200"/>
          </a:xfrm>
        </p:spPr>
        <p:txBody>
          <a:bodyPr>
            <a:normAutofit fontScale="90000"/>
          </a:bodyPr>
          <a:lstStyle/>
          <a:p>
            <a:r>
              <a:rPr lang="en-US" dirty="0" smtClean="0">
                <a:solidFill>
                  <a:schemeClr val="bg1"/>
                </a:solidFill>
                <a:effectLst>
                  <a:outerShdw blurRad="38100" dist="38100" dir="2700000" algn="tl">
                    <a:srgbClr val="000000">
                      <a:alpha val="43137"/>
                    </a:srgbClr>
                  </a:outerShdw>
                </a:effectLst>
                <a:ea typeface="ＭＳ Ｐゴシック" pitchFamily="34" charset="-128"/>
              </a:rPr>
              <a:t>Heat exchange amongst Earth’s systems</a:t>
            </a:r>
          </a:p>
        </p:txBody>
      </p:sp>
      <p:pic>
        <p:nvPicPr>
          <p:cNvPr id="12290" name="Picture 2" descr="Sea-Breeze-DayNite.gif"/>
          <p:cNvPicPr>
            <a:picLocks noChangeAspect="1" noChangeArrowheads="1"/>
          </p:cNvPicPr>
          <p:nvPr/>
        </p:nvPicPr>
        <p:blipFill>
          <a:blip r:embed="rId2" cstate="print"/>
          <a:srcRect/>
          <a:stretch>
            <a:fillRect/>
          </a:stretch>
        </p:blipFill>
        <p:spPr bwMode="auto">
          <a:xfrm>
            <a:off x="533400" y="1295400"/>
            <a:ext cx="8077200" cy="51742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Text Placeholder 1"/>
          <p:cNvSpPr>
            <a:spLocks noGrp="1"/>
          </p:cNvSpPr>
          <p:nvPr>
            <p:ph type="body" idx="4294967295"/>
          </p:nvPr>
        </p:nvSpPr>
        <p:spPr>
          <a:xfrm>
            <a:off x="0" y="533400"/>
            <a:ext cx="9144000" cy="6324600"/>
          </a:xfrm>
        </p:spPr>
        <p:txBody>
          <a:bodyPr/>
          <a:lstStyle/>
          <a:p>
            <a:pPr eaLnBrk="1" hangingPunct="1">
              <a:lnSpc>
                <a:spcPct val="90000"/>
              </a:lnSpc>
              <a:buNone/>
            </a:pPr>
            <a:r>
              <a:rPr lang="en-US" altLang="en-US" sz="2300" b="1" dirty="0" smtClean="0">
                <a:solidFill>
                  <a:schemeClr val="bg1"/>
                </a:solidFill>
                <a:effectLst>
                  <a:outerShdw blurRad="38100" dist="38100" dir="2700000" algn="tl">
                    <a:srgbClr val="000000">
                      <a:alpha val="43137"/>
                    </a:srgbClr>
                  </a:outerShdw>
                </a:effectLst>
                <a:ea typeface="ＭＳ Ｐゴシック" pitchFamily="34" charset="-128"/>
              </a:rPr>
              <a:t>HOW DOES THE SUN’S ENERGY AFFECT GLOBAL WINDS?</a:t>
            </a:r>
          </a:p>
          <a:p>
            <a:pPr eaLnBrk="1" hangingPunct="1">
              <a:lnSpc>
                <a:spcPct val="90000"/>
              </a:lnSpc>
              <a:buNone/>
            </a:pPr>
            <a:r>
              <a:rPr lang="en-US" altLang="en-US" sz="2300" b="1" dirty="0" smtClean="0">
                <a:solidFill>
                  <a:schemeClr val="bg1"/>
                </a:solidFill>
                <a:effectLst>
                  <a:outerShdw blurRad="38100" dist="38100" dir="2700000" algn="tl">
                    <a:srgbClr val="000000">
                      <a:alpha val="43137"/>
                    </a:srgbClr>
                  </a:outerShdw>
                </a:effectLst>
                <a:ea typeface="ＭＳ Ｐゴシック" pitchFamily="34" charset="-128"/>
              </a:rPr>
              <a:t>- Energy provided by the sun influences global winds and creates temperature differences among Earth’s air, water, and land.</a:t>
            </a:r>
          </a:p>
          <a:p>
            <a:pPr eaLnBrk="1" hangingPunct="1">
              <a:lnSpc>
                <a:spcPct val="90000"/>
              </a:lnSpc>
              <a:buNone/>
            </a:pPr>
            <a:r>
              <a:rPr lang="en-US" altLang="en-US" sz="2300" b="1" u="sng" dirty="0" smtClean="0">
                <a:solidFill>
                  <a:schemeClr val="bg1"/>
                </a:solidFill>
                <a:effectLst>
                  <a:outerShdw blurRad="38100" dist="38100" dir="2700000" algn="tl">
                    <a:srgbClr val="000000">
                      <a:alpha val="43137"/>
                    </a:srgbClr>
                  </a:outerShdw>
                </a:effectLst>
                <a:ea typeface="ＭＳ Ｐゴシック" pitchFamily="34" charset="-128"/>
              </a:rPr>
              <a:t>Global winds</a:t>
            </a:r>
            <a:r>
              <a:rPr lang="en-US" altLang="en-US" sz="2300" b="1" dirty="0" smtClean="0">
                <a:solidFill>
                  <a:schemeClr val="bg1"/>
                </a:solidFill>
                <a:effectLst>
                  <a:outerShdw blurRad="38100" dist="38100" dir="2700000" algn="tl">
                    <a:srgbClr val="000000">
                      <a:alpha val="43137"/>
                    </a:srgbClr>
                  </a:outerShdw>
                </a:effectLst>
                <a:ea typeface="ＭＳ Ｐゴシック" pitchFamily="34" charset="-128"/>
              </a:rPr>
              <a:t>- are winds that blow steadily from specific directions over long distances.</a:t>
            </a:r>
          </a:p>
          <a:p>
            <a:pPr eaLnBrk="1" hangingPunct="1">
              <a:lnSpc>
                <a:spcPct val="90000"/>
              </a:lnSpc>
              <a:buNone/>
            </a:pPr>
            <a:r>
              <a:rPr lang="en-US" altLang="en-US" sz="2300" b="1" dirty="0" smtClean="0">
                <a:solidFill>
                  <a:schemeClr val="bg1"/>
                </a:solidFill>
                <a:effectLst>
                  <a:outerShdw blurRad="38100" dist="38100" dir="2700000" algn="tl">
                    <a:srgbClr val="000000">
                      <a:alpha val="43137"/>
                    </a:srgbClr>
                  </a:outerShdw>
                </a:effectLst>
                <a:ea typeface="ＭＳ Ｐゴシック" pitchFamily="34" charset="-128"/>
              </a:rPr>
              <a:t>- Like local winds, global winds are created by the unequal heating of Earth’s surface. </a:t>
            </a:r>
          </a:p>
          <a:p>
            <a:pPr eaLnBrk="1" hangingPunct="1">
              <a:lnSpc>
                <a:spcPct val="90000"/>
              </a:lnSpc>
              <a:buNone/>
            </a:pPr>
            <a:r>
              <a:rPr lang="en-US" altLang="en-US" sz="2300" b="1" dirty="0" smtClean="0">
                <a:solidFill>
                  <a:schemeClr val="bg1"/>
                </a:solidFill>
                <a:effectLst>
                  <a:outerShdw blurRad="38100" dist="38100" dir="2700000" algn="tl">
                    <a:srgbClr val="000000">
                      <a:alpha val="43137"/>
                    </a:srgbClr>
                  </a:outerShdw>
                </a:effectLst>
                <a:ea typeface="ＭＳ Ｐゴシック" pitchFamily="34" charset="-128"/>
              </a:rPr>
              <a:t>- Unlike local winds, global winds occur over a large area. </a:t>
            </a:r>
          </a:p>
          <a:p>
            <a:pPr eaLnBrk="1" hangingPunct="1">
              <a:lnSpc>
                <a:spcPct val="90000"/>
              </a:lnSpc>
              <a:buNone/>
            </a:pPr>
            <a:r>
              <a:rPr lang="en-US" altLang="en-US" sz="2300" b="1" dirty="0" smtClean="0">
                <a:solidFill>
                  <a:schemeClr val="bg1"/>
                </a:solidFill>
                <a:effectLst>
                  <a:outerShdw blurRad="38100" dist="38100" dir="2700000" algn="tl">
                    <a:srgbClr val="000000">
                      <a:alpha val="43137"/>
                    </a:srgbClr>
                  </a:outerShdw>
                </a:effectLst>
                <a:ea typeface="ＭＳ Ｐゴシック" pitchFamily="34" charset="-128"/>
              </a:rPr>
              <a:t>GLOBAL CONVECTION CURRENTS</a:t>
            </a:r>
          </a:p>
          <a:p>
            <a:pPr eaLnBrk="1" hangingPunct="1">
              <a:lnSpc>
                <a:spcPct val="90000"/>
              </a:lnSpc>
              <a:buNone/>
            </a:pPr>
            <a:r>
              <a:rPr lang="en-US" altLang="en-US" sz="2300" b="1" dirty="0" smtClean="0">
                <a:solidFill>
                  <a:schemeClr val="bg1"/>
                </a:solidFill>
                <a:effectLst>
                  <a:outerShdw blurRad="38100" dist="38100" dir="2700000" algn="tl">
                    <a:srgbClr val="000000">
                      <a:alpha val="43137"/>
                    </a:srgbClr>
                  </a:outerShdw>
                </a:effectLst>
                <a:ea typeface="ＭＳ Ｐゴシック" pitchFamily="34" charset="-128"/>
              </a:rPr>
              <a:t>- Temp. differences between the equator and the 2 poles produce giant convection currents in the atmosphere. </a:t>
            </a:r>
          </a:p>
          <a:p>
            <a:pPr eaLnBrk="1" hangingPunct="1">
              <a:lnSpc>
                <a:spcPct val="90000"/>
              </a:lnSpc>
              <a:buNone/>
            </a:pPr>
            <a:r>
              <a:rPr lang="en-US" altLang="en-US" sz="2300" b="1" dirty="0" smtClean="0">
                <a:solidFill>
                  <a:schemeClr val="bg1"/>
                </a:solidFill>
                <a:effectLst>
                  <a:outerShdw blurRad="38100" dist="38100" dir="2700000" algn="tl">
                    <a:srgbClr val="000000">
                      <a:alpha val="43137"/>
                    </a:srgbClr>
                  </a:outerShdw>
                </a:effectLst>
                <a:ea typeface="ＭＳ Ｐゴシック" pitchFamily="34" charset="-128"/>
              </a:rPr>
              <a:t>- These currents form as warm air rises at the equator and cold air sinks at the poles (convection). </a:t>
            </a:r>
          </a:p>
        </p:txBody>
      </p:sp>
      <p:pic>
        <p:nvPicPr>
          <p:cNvPr id="3" name="Picture 2" descr="atmos1378"/>
          <p:cNvPicPr>
            <a:picLocks noChangeAspect="1" noChangeArrowheads="1"/>
          </p:cNvPicPr>
          <p:nvPr/>
        </p:nvPicPr>
        <p:blipFill>
          <a:blip r:embed="rId2" cstate="print"/>
          <a:srcRect/>
          <a:stretch>
            <a:fillRect/>
          </a:stretch>
        </p:blipFill>
        <p:spPr bwMode="auto">
          <a:xfrm>
            <a:off x="685800" y="533400"/>
            <a:ext cx="7866063" cy="601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1086</Words>
  <Application>Microsoft Office PowerPoint</Application>
  <PresentationFormat>On-screen Show (4:3)</PresentationFormat>
  <Paragraphs>113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FCAT Review Earths’ Systems</vt:lpstr>
      <vt:lpstr>Parts of Earths’ Systems</vt:lpstr>
      <vt:lpstr>Different Earth system Interactions</vt:lpstr>
      <vt:lpstr>Atmosphere</vt:lpstr>
      <vt:lpstr>Layers of the Atmosphere</vt:lpstr>
      <vt:lpstr>Weather Vs. Climate</vt:lpstr>
      <vt:lpstr>Types of Heat Transfer </vt:lpstr>
      <vt:lpstr>Heat exchange amongst Earth’s systems</vt:lpstr>
      <vt:lpstr>Slide 9</vt:lpstr>
      <vt:lpstr>Sample Question </vt:lpstr>
      <vt:lpstr>Sample Question </vt:lpstr>
      <vt:lpstr>Sample Question </vt:lpstr>
      <vt:lpstr>Sample Question </vt:lpstr>
      <vt:lpstr>Sample Question </vt:lpstr>
      <vt:lpstr>Sample Question </vt:lpstr>
      <vt:lpstr>Sample Question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FCAT Review Earths’ Systems</dc:title>
  <dc:creator>Amanda</dc:creator>
  <cp:lastModifiedBy>Amanda</cp:lastModifiedBy>
  <cp:revision>16</cp:revision>
  <dcterms:created xsi:type="dcterms:W3CDTF">2014-03-28T04:10:27Z</dcterms:created>
  <dcterms:modified xsi:type="dcterms:W3CDTF">2014-04-01T00:06:42Z</dcterms:modified>
</cp:coreProperties>
</file>